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7" r:id="rId2"/>
    <p:sldId id="258" r:id="rId3"/>
    <p:sldId id="259" r:id="rId4"/>
    <p:sldId id="260" r:id="rId5"/>
    <p:sldId id="261" r:id="rId6"/>
    <p:sldId id="303" r:id="rId7"/>
    <p:sldId id="304" r:id="rId8"/>
    <p:sldId id="305" r:id="rId9"/>
    <p:sldId id="307" r:id="rId10"/>
    <p:sldId id="308" r:id="rId11"/>
    <p:sldId id="309" r:id="rId12"/>
    <p:sldId id="310" r:id="rId13"/>
    <p:sldId id="311" r:id="rId14"/>
    <p:sldId id="312" r:id="rId15"/>
    <p:sldId id="313" r:id="rId16"/>
    <p:sldId id="314" r:id="rId17"/>
    <p:sldId id="315" r:id="rId18"/>
    <p:sldId id="306" r:id="rId19"/>
    <p:sldId id="262" r:id="rId20"/>
    <p:sldId id="263" r:id="rId21"/>
    <p:sldId id="264" r:id="rId22"/>
    <p:sldId id="265"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15:clr>
            <a:srgbClr val="A4A3A4"/>
          </p15:clr>
        </p15:guide>
        <p15:guide id="2" orient="horz" pos="192">
          <p15:clr>
            <a:srgbClr val="A4A3A4"/>
          </p15:clr>
        </p15:guide>
        <p15:guide id="3" orient="horz" pos="96">
          <p15:clr>
            <a:srgbClr val="A4A3A4"/>
          </p15:clr>
        </p15:guide>
        <p15:guide id="4">
          <p15:clr>
            <a:srgbClr val="A4A3A4"/>
          </p15:clr>
        </p15:guide>
        <p15:guide id="5" pos="48">
          <p15:clr>
            <a:srgbClr val="A4A3A4"/>
          </p15:clr>
        </p15:guide>
        <p15:guide id="6" pos="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80"/>
    <a:srgbClr val="F2FDF7"/>
    <a:srgbClr val="800040"/>
    <a:srgbClr val="4B3025"/>
    <a:srgbClr val="FFFF66"/>
    <a:srgbClr val="CC66FF"/>
    <a:srgbClr val="6666FF"/>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39" autoAdjust="0"/>
    <p:restoredTop sz="92980" autoAdjust="0"/>
  </p:normalViewPr>
  <p:slideViewPr>
    <p:cSldViewPr snapToObjects="1">
      <p:cViewPr>
        <p:scale>
          <a:sx n="75" d="100"/>
          <a:sy n="75" d="100"/>
        </p:scale>
        <p:origin x="-840" y="-72"/>
      </p:cViewPr>
      <p:guideLst>
        <p:guide orient="horz"/>
        <p:guide orient="horz" pos="192"/>
        <p:guide orient="horz" pos="96"/>
        <p:guide/>
        <p:guide pos="48"/>
        <p:guide pos="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2560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2560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2560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3E656D9-1C4A-4961-B822-69096B61503C}" type="slidenum">
              <a:rPr lang="en-US" altLang="en-US"/>
              <a:pPr>
                <a:defRPr/>
              </a:pPr>
              <a:t>‹#›</a:t>
            </a:fld>
            <a:endParaRPr lang="en-US" altLang="en-US"/>
          </a:p>
        </p:txBody>
      </p:sp>
    </p:spTree>
    <p:extLst>
      <p:ext uri="{BB962C8B-B14F-4D97-AF65-F5344CB8AC3E}">
        <p14:creationId xmlns:p14="http://schemas.microsoft.com/office/powerpoint/2010/main" val="4160582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A8C3428-5E3E-498C-82A5-68033D91C828}" type="slidenum">
              <a:rPr lang="en-US" altLang="en-US"/>
              <a:pPr>
                <a:defRPr/>
              </a:pPr>
              <a:t>‹#›</a:t>
            </a:fld>
            <a:endParaRPr lang="en-US" altLang="en-US"/>
          </a:p>
        </p:txBody>
      </p:sp>
    </p:spTree>
    <p:extLst>
      <p:ext uri="{BB962C8B-B14F-4D97-AF65-F5344CB8AC3E}">
        <p14:creationId xmlns:p14="http://schemas.microsoft.com/office/powerpoint/2010/main" val="20204836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8" descr="rainbowdirt"/>
          <p:cNvPicPr>
            <a:picLocks noChangeAspect="1" noChangeArrowheads="1"/>
          </p:cNvPicPr>
          <p:nvPr userDrawn="1"/>
        </p:nvPicPr>
        <p:blipFill>
          <a:blip r:embed="rId2">
            <a:extLst>
              <a:ext uri="{28A0092B-C50C-407E-A947-70E740481C1C}">
                <a14:useLocalDpi xmlns:a14="http://schemas.microsoft.com/office/drawing/2010/main" val="0"/>
              </a:ext>
            </a:extLst>
          </a:blip>
          <a:srcRect b="-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8"/>
          <p:cNvSpPr txBox="1">
            <a:spLocks noChangeArrowheads="1"/>
          </p:cNvSpPr>
          <p:nvPr userDrawn="1"/>
        </p:nvSpPr>
        <p:spPr bwMode="auto">
          <a:xfrm rot="19237452">
            <a:off x="4622800" y="519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074" name="Rectangle 2"/>
          <p:cNvSpPr>
            <a:spLocks noGrp="1" noChangeArrowheads="1"/>
          </p:cNvSpPr>
          <p:nvPr>
            <p:ph type="ctrTitle"/>
          </p:nvPr>
        </p:nvSpPr>
        <p:spPr>
          <a:xfrm>
            <a:off x="685800" y="1196975"/>
            <a:ext cx="7772400" cy="1470025"/>
          </a:xfrm>
        </p:spPr>
        <p:txBody>
          <a:bodyPr/>
          <a:lstStyle>
            <a:lvl1pPr>
              <a:defRPr b="1"/>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1371600" y="2952750"/>
            <a:ext cx="6400800" cy="175260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Tx/>
              <a:buNone/>
              <a:defRPr/>
            </a:lvl1pPr>
          </a:lstStyle>
          <a:p>
            <a:pPr lvl="0"/>
            <a:r>
              <a:rPr lang="en-US" altLang="en-US" noProof="0" smtClean="0"/>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endParaRPr lang="en-US" altLang="en-US"/>
          </a:p>
        </p:txBody>
      </p:sp>
      <p:sp>
        <p:nvSpPr>
          <p:cNvPr id="7" name="Rectangle 5"/>
          <p:cNvSpPr>
            <a:spLocks noGrp="1" noChangeArrowheads="1"/>
          </p:cNvSpPr>
          <p:nvPr>
            <p:ph type="ftr" sz="quarter" idx="11"/>
          </p:nvPr>
        </p:nvSpPr>
        <p:spPr/>
        <p:txBody>
          <a:bodyPr/>
          <a:lstStyle>
            <a:lvl1pPr>
              <a:defRPr smtClean="0"/>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smtClean="0"/>
            </a:lvl1pPr>
          </a:lstStyle>
          <a:p>
            <a:pPr>
              <a:defRPr/>
            </a:pPr>
            <a:fld id="{5DC3EA8F-0EA2-4DF5-B4D2-242720A40D53}" type="slidenum">
              <a:rPr lang="en-US" altLang="en-US"/>
              <a:pPr>
                <a:defRPr/>
              </a:pPr>
              <a:t>‹#›</a:t>
            </a:fld>
            <a:endParaRPr lang="en-US" altLang="en-US"/>
          </a:p>
        </p:txBody>
      </p:sp>
    </p:spTree>
    <p:extLst>
      <p:ext uri="{BB962C8B-B14F-4D97-AF65-F5344CB8AC3E}">
        <p14:creationId xmlns:p14="http://schemas.microsoft.com/office/powerpoint/2010/main" val="35542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5473A9-0787-4D84-AF9F-AFC5D5D1F733}" type="slidenum">
              <a:rPr lang="en-US" altLang="en-US"/>
              <a:pPr>
                <a:defRPr/>
              </a:pPr>
              <a:t>‹#›</a:t>
            </a:fld>
            <a:endParaRPr lang="en-US" altLang="en-US"/>
          </a:p>
        </p:txBody>
      </p:sp>
    </p:spTree>
    <p:extLst>
      <p:ext uri="{BB962C8B-B14F-4D97-AF65-F5344CB8AC3E}">
        <p14:creationId xmlns:p14="http://schemas.microsoft.com/office/powerpoint/2010/main" val="3882205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4926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4492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0986424-A0DB-404B-B5B6-A3BF737F99D5}" type="slidenum">
              <a:rPr lang="en-US" altLang="en-US"/>
              <a:pPr>
                <a:defRPr/>
              </a:pPr>
              <a:t>‹#›</a:t>
            </a:fld>
            <a:endParaRPr lang="en-US" altLang="en-US"/>
          </a:p>
        </p:txBody>
      </p:sp>
    </p:spTree>
    <p:extLst>
      <p:ext uri="{BB962C8B-B14F-4D97-AF65-F5344CB8AC3E}">
        <p14:creationId xmlns:p14="http://schemas.microsoft.com/office/powerpoint/2010/main" val="1222944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066800"/>
            <a:ext cx="8229600" cy="37004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DC03E77-5694-42C3-BDF8-E560BDD4B986}" type="slidenum">
              <a:rPr lang="en-US" altLang="en-US"/>
              <a:pPr>
                <a:defRPr/>
              </a:pPr>
              <a:t>‹#›</a:t>
            </a:fld>
            <a:endParaRPr lang="en-US" altLang="en-US"/>
          </a:p>
        </p:txBody>
      </p:sp>
    </p:spTree>
    <p:extLst>
      <p:ext uri="{BB962C8B-B14F-4D97-AF65-F5344CB8AC3E}">
        <p14:creationId xmlns:p14="http://schemas.microsoft.com/office/powerpoint/2010/main" val="1712703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0668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668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BBF5DB2-0897-42DD-ADA0-AE888C7D8E0A}" type="slidenum">
              <a:rPr lang="en-US" altLang="en-US"/>
              <a:pPr>
                <a:defRPr/>
              </a:pPr>
              <a:t>‹#›</a:t>
            </a:fld>
            <a:endParaRPr lang="en-US" altLang="en-US"/>
          </a:p>
        </p:txBody>
      </p:sp>
    </p:spTree>
    <p:extLst>
      <p:ext uri="{BB962C8B-B14F-4D97-AF65-F5344CB8AC3E}">
        <p14:creationId xmlns:p14="http://schemas.microsoft.com/office/powerpoint/2010/main" val="1887057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1460EC7-2505-4528-9590-2EC514384895}" type="slidenum">
              <a:rPr lang="en-US" altLang="en-US"/>
              <a:pPr>
                <a:defRPr/>
              </a:pPr>
              <a:t>‹#›</a:t>
            </a:fld>
            <a:endParaRPr lang="en-US" altLang="en-US"/>
          </a:p>
        </p:txBody>
      </p:sp>
    </p:spTree>
    <p:extLst>
      <p:ext uri="{BB962C8B-B14F-4D97-AF65-F5344CB8AC3E}">
        <p14:creationId xmlns:p14="http://schemas.microsoft.com/office/powerpoint/2010/main" val="2237209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FF9B259-E29B-43A3-BD0B-50AE98BE475D}" type="slidenum">
              <a:rPr lang="en-US" altLang="en-US"/>
              <a:pPr>
                <a:defRPr/>
              </a:pPr>
              <a:t>‹#›</a:t>
            </a:fld>
            <a:endParaRPr lang="en-US" altLang="en-US"/>
          </a:p>
        </p:txBody>
      </p:sp>
    </p:spTree>
    <p:extLst>
      <p:ext uri="{BB962C8B-B14F-4D97-AF65-F5344CB8AC3E}">
        <p14:creationId xmlns:p14="http://schemas.microsoft.com/office/powerpoint/2010/main" val="447221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0668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668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D9A2966-8A88-4E15-BB0E-D2ACA4832299}" type="slidenum">
              <a:rPr lang="en-US" altLang="en-US"/>
              <a:pPr>
                <a:defRPr/>
              </a:pPr>
              <a:t>‹#›</a:t>
            </a:fld>
            <a:endParaRPr lang="en-US" altLang="en-US"/>
          </a:p>
        </p:txBody>
      </p:sp>
    </p:spTree>
    <p:extLst>
      <p:ext uri="{BB962C8B-B14F-4D97-AF65-F5344CB8AC3E}">
        <p14:creationId xmlns:p14="http://schemas.microsoft.com/office/powerpoint/2010/main" val="891811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2D3D0BD9-80BF-483B-8AF9-918FD80B3DA1}" type="slidenum">
              <a:rPr lang="en-US" altLang="en-US"/>
              <a:pPr>
                <a:defRPr/>
              </a:pPr>
              <a:t>‹#›</a:t>
            </a:fld>
            <a:endParaRPr lang="en-US" altLang="en-US"/>
          </a:p>
        </p:txBody>
      </p:sp>
    </p:spTree>
    <p:extLst>
      <p:ext uri="{BB962C8B-B14F-4D97-AF65-F5344CB8AC3E}">
        <p14:creationId xmlns:p14="http://schemas.microsoft.com/office/powerpoint/2010/main" val="3081700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98D92EA-5836-466D-A68E-7D66DCE070EA}" type="slidenum">
              <a:rPr lang="en-US" altLang="en-US"/>
              <a:pPr>
                <a:defRPr/>
              </a:pPr>
              <a:t>‹#›</a:t>
            </a:fld>
            <a:endParaRPr lang="en-US" altLang="en-US"/>
          </a:p>
        </p:txBody>
      </p:sp>
    </p:spTree>
    <p:extLst>
      <p:ext uri="{BB962C8B-B14F-4D97-AF65-F5344CB8AC3E}">
        <p14:creationId xmlns:p14="http://schemas.microsoft.com/office/powerpoint/2010/main" val="445177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543E184C-A743-4C37-8A50-2894171038E2}" type="slidenum">
              <a:rPr lang="en-US" altLang="en-US"/>
              <a:pPr>
                <a:defRPr/>
              </a:pPr>
              <a:t>‹#›</a:t>
            </a:fld>
            <a:endParaRPr lang="en-US" altLang="en-US"/>
          </a:p>
        </p:txBody>
      </p:sp>
    </p:spTree>
    <p:extLst>
      <p:ext uri="{BB962C8B-B14F-4D97-AF65-F5344CB8AC3E}">
        <p14:creationId xmlns:p14="http://schemas.microsoft.com/office/powerpoint/2010/main" val="2268689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91345A2-6F25-4F16-AE88-DB5A62ED2D9D}" type="slidenum">
              <a:rPr lang="en-US" altLang="en-US"/>
              <a:pPr>
                <a:defRPr/>
              </a:pPr>
              <a:t>‹#›</a:t>
            </a:fld>
            <a:endParaRPr lang="en-US" altLang="en-US"/>
          </a:p>
        </p:txBody>
      </p:sp>
    </p:spTree>
    <p:extLst>
      <p:ext uri="{BB962C8B-B14F-4D97-AF65-F5344CB8AC3E}">
        <p14:creationId xmlns:p14="http://schemas.microsoft.com/office/powerpoint/2010/main" val="1217036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FE597C9-6A86-4B5E-9960-D320804A6800}" type="slidenum">
              <a:rPr lang="en-US" altLang="en-US"/>
              <a:pPr>
                <a:defRPr/>
              </a:pPr>
              <a:t>‹#›</a:t>
            </a:fld>
            <a:endParaRPr lang="en-US" altLang="en-US"/>
          </a:p>
        </p:txBody>
      </p:sp>
    </p:spTree>
    <p:extLst>
      <p:ext uri="{BB962C8B-B14F-4D97-AF65-F5344CB8AC3E}">
        <p14:creationId xmlns:p14="http://schemas.microsoft.com/office/powerpoint/2010/main" val="1361586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4" descr="rainbowdirt"/>
          <p:cNvPicPr>
            <a:picLocks noChangeAspect="1" noChangeArrowheads="1"/>
          </p:cNvPicPr>
          <p:nvPr userDrawn="1"/>
        </p:nvPicPr>
        <p:blipFill>
          <a:blip r:embed="rId15">
            <a:extLst>
              <a:ext uri="{28A0092B-C50C-407E-A947-70E740481C1C}">
                <a14:useLocalDpi xmlns:a14="http://schemas.microsoft.com/office/drawing/2010/main" val="0"/>
              </a:ext>
            </a:extLst>
          </a:blip>
          <a:srcRect b="-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066800"/>
            <a:ext cx="8229600" cy="370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AA1E7B05-9200-409F-8B3E-CC49CA36C65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ams.org/mathweb/annser_f/" TargetMode="External"/><Relationship Id="rId3" Type="http://schemas.openxmlformats.org/officeDocument/2006/relationships/hyperlink" Target="http://www.encyclopediaofmath.org/index.php/Main_Page" TargetMode="External"/><Relationship Id="rId7" Type="http://schemas.openxmlformats.org/officeDocument/2006/relationships/hyperlink" Target="http://howtosaymathematics.wordpress.com/guide/" TargetMode="External"/><Relationship Id="rId2" Type="http://schemas.openxmlformats.org/officeDocument/2006/relationships/hyperlink" Target="http://quod.lib.umich.edu/u/umhistmath/" TargetMode="External"/><Relationship Id="rId1" Type="http://schemas.openxmlformats.org/officeDocument/2006/relationships/slideLayout" Target="../slideLayouts/slideLayout2.xml"/><Relationship Id="rId6" Type="http://schemas.openxmlformats.org/officeDocument/2006/relationships/hyperlink" Target="http://math.furman.edu/~mwoodard/mquot.html" TargetMode="External"/><Relationship Id="rId5" Type="http://schemas.openxmlformats.org/officeDocument/2006/relationships/hyperlink" Target="http://mathworld.wolfram.com/" TargetMode="External"/><Relationship Id="rId4" Type="http://schemas.openxmlformats.org/officeDocument/2006/relationships/hyperlink" Target="http://eqworld.ipmnet.r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78.38.220.83/portal/" TargetMode="External"/><Relationship Id="rId7" Type="http://schemas.openxmlformats.org/officeDocument/2006/relationships/hyperlink" Target="http://iccl.um.ac.ir/index.php?option=com_content&amp;view=article&amp;id=198:2015-01-07-05-39-43&amp;catid=113:2015-01-05-10-44-35&amp;Itemid=629" TargetMode="External"/><Relationship Id="rId2" Type="http://schemas.openxmlformats.org/officeDocument/2006/relationships/hyperlink" Target="http://ganj.irandoc.ac.ir/" TargetMode="External"/><Relationship Id="rId1" Type="http://schemas.openxmlformats.org/officeDocument/2006/relationships/slideLayout" Target="../slideLayouts/slideLayout2.xml"/><Relationship Id="rId6" Type="http://schemas.openxmlformats.org/officeDocument/2006/relationships/hyperlink" Target="http://c-library.um.ac.ir/index.php?module=htmlpages&amp;func=display&amp;pid=37" TargetMode="External"/><Relationship Id="rId5" Type="http://schemas.openxmlformats.org/officeDocument/2006/relationships/hyperlink" Target="http://project.sid.ir/" TargetMode="External"/><Relationship Id="rId4" Type="http://schemas.openxmlformats.org/officeDocument/2006/relationships/hyperlink" Target="http://simorgh.nosa.com/simwebclt/WebAccess/SimwebPortal.dl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fa-IR" sz="8800" dirty="0" smtClean="0">
                <a:solidFill>
                  <a:schemeClr val="accent2">
                    <a:lumMod val="50000"/>
                  </a:schemeClr>
                </a:solidFill>
                <a:cs typeface="B Jadid" pitchFamily="2" charset="-78"/>
              </a:rPr>
              <a:t>به نام خدا</a:t>
            </a:r>
            <a:endParaRPr lang="fa-IR" sz="8800" dirty="0">
              <a:solidFill>
                <a:schemeClr val="accent2">
                  <a:lumMod val="50000"/>
                </a:schemeClr>
              </a:solidFill>
              <a:cs typeface="B Jadid" pitchFamily="2" charset="-78"/>
            </a:endParaRPr>
          </a:p>
        </p:txBody>
      </p:sp>
      <p:sp>
        <p:nvSpPr>
          <p:cNvPr id="3" name="Content Placeholder 2"/>
          <p:cNvSpPr>
            <a:spLocks noGrp="1"/>
          </p:cNvSpPr>
          <p:nvPr>
            <p:ph idx="1"/>
          </p:nvPr>
        </p:nvSpPr>
        <p:spPr/>
        <p:txBody>
          <a:bodyPr/>
          <a:lstStyle/>
          <a:p>
            <a:pPr algn="ctr" eaLnBrk="1" hangingPunct="1">
              <a:buFont typeface="Arial" pitchFamily="34" charset="0"/>
              <a:buNone/>
              <a:defRPr/>
            </a:pPr>
            <a:endParaRPr lang="fa-IR" sz="4000" dirty="0" smtClean="0">
              <a:solidFill>
                <a:srgbClr val="002060"/>
              </a:solidFill>
              <a:cs typeface="B Titr" pitchFamily="2" charset="-78"/>
            </a:endParaRPr>
          </a:p>
          <a:p>
            <a:pPr algn="ctr" eaLnBrk="1" hangingPunct="1">
              <a:buFont typeface="Arial" pitchFamily="34" charset="0"/>
              <a:buNone/>
              <a:defRPr/>
            </a:pPr>
            <a:r>
              <a:rPr lang="fa-IR" sz="4000" dirty="0" smtClean="0">
                <a:solidFill>
                  <a:srgbClr val="002060"/>
                </a:solidFill>
                <a:cs typeface="B Titr" pitchFamily="2" charset="-78"/>
              </a:rPr>
              <a:t>آموزش مهارتهای سواد اطلاعاتی</a:t>
            </a:r>
          </a:p>
          <a:p>
            <a:pPr algn="ctr" eaLnBrk="1" hangingPunct="1">
              <a:buFont typeface="Arial" pitchFamily="34" charset="0"/>
              <a:buNone/>
              <a:defRPr/>
            </a:pPr>
            <a:r>
              <a:rPr lang="fa-IR" sz="4000" dirty="0" smtClean="0">
                <a:solidFill>
                  <a:srgbClr val="002060"/>
                </a:solidFill>
                <a:cs typeface="B Titr" pitchFamily="2" charset="-78"/>
              </a:rPr>
              <a:t>(سطح  1- قسمت اول)</a:t>
            </a:r>
          </a:p>
          <a:p>
            <a:pPr algn="ctr" eaLnBrk="1" hangingPunct="1">
              <a:buFont typeface="Arial" pitchFamily="34" charset="0"/>
              <a:buNone/>
              <a:defRPr/>
            </a:pPr>
            <a:endParaRPr lang="fa-IR" dirty="0" smtClean="0">
              <a:solidFill>
                <a:srgbClr val="002060"/>
              </a:solidFill>
              <a:cs typeface="B Titr" pitchFamily="2" charset="-78"/>
            </a:endParaRPr>
          </a:p>
          <a:p>
            <a:pPr algn="ctr" eaLnBrk="1" hangingPunct="1">
              <a:buFont typeface="Arial" pitchFamily="34" charset="0"/>
              <a:buNone/>
              <a:defRPr/>
            </a:pPr>
            <a:endParaRPr lang="en-US" dirty="0" smtClean="0">
              <a:solidFill>
                <a:srgbClr val="002060"/>
              </a:solidFill>
              <a:cs typeface="B Titr" pitchFamily="2" charset="-78"/>
            </a:endParaRPr>
          </a:p>
          <a:p>
            <a:pPr algn="ctr" eaLnBrk="1" hangingPunct="1">
              <a:buFont typeface="Arial" pitchFamily="34" charset="0"/>
              <a:buNone/>
              <a:defRPr/>
            </a:pPr>
            <a:r>
              <a:rPr lang="fa-IR" sz="2800" dirty="0" smtClean="0">
                <a:solidFill>
                  <a:schemeClr val="accent6">
                    <a:lumMod val="50000"/>
                  </a:schemeClr>
                </a:solidFill>
                <a:cs typeface="B Titr" pitchFamily="2" charset="-78"/>
              </a:rPr>
              <a:t>شهربانو صادقی </a:t>
            </a:r>
            <a:r>
              <a:rPr lang="fa-IR" sz="2800" dirty="0" smtClean="0">
                <a:solidFill>
                  <a:schemeClr val="accent6">
                    <a:lumMod val="50000"/>
                  </a:schemeClr>
                </a:solidFill>
                <a:cs typeface="B Titr" pitchFamily="2" charset="-78"/>
              </a:rPr>
              <a:t>گورجی</a:t>
            </a:r>
            <a:endParaRPr lang="fa-IR" sz="2800" dirty="0" smtClean="0">
              <a:solidFill>
                <a:schemeClr val="accent6">
                  <a:lumMod val="50000"/>
                </a:schemeClr>
              </a:solidFill>
              <a:cs typeface="B Titr" pitchFamily="2" charset="-78"/>
            </a:endParaRPr>
          </a:p>
          <a:p>
            <a:pPr algn="ctr" eaLnBrk="1" hangingPunct="1">
              <a:buFont typeface="Arial" pitchFamily="34" charset="0"/>
              <a:buNone/>
              <a:defRPr/>
            </a:pPr>
            <a:r>
              <a:rPr lang="en-US" sz="2800" dirty="0" smtClean="0">
                <a:solidFill>
                  <a:schemeClr val="accent6">
                    <a:lumMod val="50000"/>
                  </a:schemeClr>
                </a:solidFill>
                <a:cs typeface="B Titr" pitchFamily="2" charset="-78"/>
              </a:rPr>
              <a:t>amsmath@gmail.com</a:t>
            </a:r>
            <a:endParaRPr lang="fa-IR" sz="2800" dirty="0">
              <a:solidFill>
                <a:schemeClr val="accent6">
                  <a:lumMod val="50000"/>
                </a:schemeClr>
              </a:solidFill>
              <a:cs typeface="B Titr" pitchFamily="2" charset="-78"/>
            </a:endParaRPr>
          </a:p>
        </p:txBody>
      </p:sp>
    </p:spTree>
    <p:extLst>
      <p:ext uri="{BB962C8B-B14F-4D97-AF65-F5344CB8AC3E}">
        <p14:creationId xmlns:p14="http://schemas.microsoft.com/office/powerpoint/2010/main" val="2385346868"/>
      </p:ext>
    </p:extLst>
  </p:cSld>
  <p:clrMapOvr>
    <a:masterClrMapping/>
  </p:clrMapOvr>
  <p:transition spd="slow">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44624"/>
            <a:ext cx="8229600" cy="1143000"/>
          </a:xfrm>
        </p:spPr>
        <p:txBody>
          <a:bodyPr/>
          <a:lstStyle/>
          <a:p>
            <a:pPr eaLnBrk="1" hangingPunct="1">
              <a:defRPr/>
            </a:pPr>
            <a:r>
              <a:rPr lang="fa-IR" b="1" dirty="0" smtClean="0">
                <a:solidFill>
                  <a:srgbClr val="FF0080"/>
                </a:solidFill>
                <a:cs typeface="B Jadid" pitchFamily="2" charset="-78"/>
              </a:rPr>
              <a:t>شناسايي نوع منبع اطلاعاتي</a:t>
            </a:r>
            <a:endParaRPr lang="fa-IR" dirty="0" smtClean="0">
              <a:solidFill>
                <a:srgbClr val="FF0080"/>
              </a:solidFill>
            </a:endParaRPr>
          </a:p>
        </p:txBody>
      </p:sp>
      <p:sp>
        <p:nvSpPr>
          <p:cNvPr id="3" name="Content Placeholder 2"/>
          <p:cNvSpPr>
            <a:spLocks noGrp="1"/>
          </p:cNvSpPr>
          <p:nvPr>
            <p:ph idx="1"/>
          </p:nvPr>
        </p:nvSpPr>
        <p:spPr>
          <a:xfrm>
            <a:off x="457200" y="1384721"/>
            <a:ext cx="8229600" cy="3700463"/>
          </a:xfrm>
        </p:spPr>
        <p:txBody>
          <a:bodyPr rtlCol="1">
            <a:normAutofit fontScale="25000" lnSpcReduction="20000"/>
          </a:bodyPr>
          <a:lstStyle/>
          <a:p>
            <a:pPr algn="r" rtl="1" eaLnBrk="1" fontAlgn="auto" hangingPunct="1">
              <a:lnSpc>
                <a:spcPct val="160000"/>
              </a:lnSpc>
              <a:spcAft>
                <a:spcPts val="0"/>
              </a:spcAft>
              <a:buFont typeface="Arial" pitchFamily="34" charset="0"/>
              <a:buNone/>
              <a:defRPr/>
            </a:pPr>
            <a:r>
              <a:rPr lang="fa-IR" sz="9600" dirty="0" smtClean="0">
                <a:cs typeface="B Titr" pitchFamily="2" charset="-78"/>
              </a:rPr>
              <a:t>متداول ترين انواع منابع معرفي شده در انتهاي مقالات عبارتند از :</a:t>
            </a:r>
          </a:p>
          <a:p>
            <a:pPr algn="r" rtl="1" eaLnBrk="1" fontAlgn="auto" hangingPunct="1">
              <a:lnSpc>
                <a:spcPct val="160000"/>
              </a:lnSpc>
              <a:spcAft>
                <a:spcPts val="0"/>
              </a:spcAft>
              <a:buFont typeface="Arial" pitchFamily="34" charset="0"/>
              <a:buNone/>
              <a:defRPr/>
            </a:pPr>
            <a:r>
              <a:rPr lang="fa-IR" sz="9600" dirty="0" smtClean="0">
                <a:cs typeface="B Titr" pitchFamily="2" charset="-78"/>
              </a:rPr>
              <a:t>مقاله - منتشر شده در مجلات يا مجموعه مقالات </a:t>
            </a:r>
          </a:p>
          <a:p>
            <a:pPr algn="r" rtl="1" eaLnBrk="1" fontAlgn="auto" hangingPunct="1">
              <a:lnSpc>
                <a:spcPct val="160000"/>
              </a:lnSpc>
              <a:spcAft>
                <a:spcPts val="0"/>
              </a:spcAft>
              <a:buFont typeface="Arial" pitchFamily="34" charset="0"/>
              <a:buNone/>
              <a:defRPr/>
            </a:pPr>
            <a:r>
              <a:rPr lang="fa-IR" sz="9600" dirty="0" smtClean="0">
                <a:cs typeface="B Titr" pitchFamily="2" charset="-78"/>
              </a:rPr>
              <a:t>كتاب </a:t>
            </a:r>
          </a:p>
          <a:p>
            <a:pPr algn="r" rtl="1" eaLnBrk="1" fontAlgn="auto" hangingPunct="1">
              <a:lnSpc>
                <a:spcPct val="160000"/>
              </a:lnSpc>
              <a:spcAft>
                <a:spcPts val="0"/>
              </a:spcAft>
              <a:buFont typeface="Arial" pitchFamily="34" charset="0"/>
              <a:buNone/>
              <a:defRPr/>
            </a:pPr>
            <a:r>
              <a:rPr lang="fa-IR" sz="9600" dirty="0" smtClean="0">
                <a:cs typeface="B Titr" pitchFamily="2" charset="-78"/>
              </a:rPr>
              <a:t>پايان نامه</a:t>
            </a:r>
          </a:p>
          <a:p>
            <a:pPr algn="r" rtl="1" eaLnBrk="1" fontAlgn="auto" hangingPunct="1">
              <a:lnSpc>
                <a:spcPct val="160000"/>
              </a:lnSpc>
              <a:spcAft>
                <a:spcPts val="0"/>
              </a:spcAft>
              <a:buFont typeface="Arial" pitchFamily="34" charset="0"/>
              <a:buNone/>
              <a:defRPr/>
            </a:pPr>
            <a:r>
              <a:rPr lang="fa-IR" sz="9600" dirty="0" smtClean="0">
                <a:cs typeface="B Titr" pitchFamily="2" charset="-78"/>
              </a:rPr>
              <a:t>هر يك از منابع فوق مي تواند به زبان فارسي يا انگليسي باشد كه در انتخاب محمل جستجو تاثير گذار خواهد بود. لذا نخست نشانه هاي موجود در هر پاره اطلاعاتي كه بيانگر نوع منبع است ذكر شده و سپس نمونه هاي عملي از آن ارائه خواهد شد:</a:t>
            </a:r>
          </a:p>
          <a:p>
            <a:pPr algn="r" rtl="1" eaLnBrk="1" fontAlgn="auto" hangingPunct="1">
              <a:spcAft>
                <a:spcPts val="0"/>
              </a:spcAft>
              <a:defRPr/>
            </a:pPr>
            <a:endParaRPr lang="fa-IR" dirty="0" smtClean="0"/>
          </a:p>
        </p:txBody>
      </p:sp>
    </p:spTree>
    <p:extLst>
      <p:ext uri="{BB962C8B-B14F-4D97-AF65-F5344CB8AC3E}">
        <p14:creationId xmlns:p14="http://schemas.microsoft.com/office/powerpoint/2010/main" val="2447162331"/>
      </p:ext>
    </p:extLst>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80628"/>
            <a:ext cx="8229600" cy="1143000"/>
          </a:xfrm>
        </p:spPr>
        <p:txBody>
          <a:bodyPr/>
          <a:lstStyle/>
          <a:p>
            <a:pPr eaLnBrk="1" hangingPunct="1">
              <a:defRPr/>
            </a:pPr>
            <a:r>
              <a:rPr lang="fa-IR" b="1" dirty="0" smtClean="0">
                <a:solidFill>
                  <a:srgbClr val="FF0080"/>
                </a:solidFill>
                <a:cs typeface="B Jadid" pitchFamily="2" charset="-78"/>
              </a:rPr>
              <a:t>مقاله</a:t>
            </a:r>
          </a:p>
        </p:txBody>
      </p:sp>
      <p:sp>
        <p:nvSpPr>
          <p:cNvPr id="12291" name="Content Placeholder 2"/>
          <p:cNvSpPr>
            <a:spLocks noGrp="1"/>
          </p:cNvSpPr>
          <p:nvPr>
            <p:ph idx="1"/>
          </p:nvPr>
        </p:nvSpPr>
        <p:spPr/>
        <p:txBody>
          <a:bodyPr/>
          <a:lstStyle/>
          <a:p>
            <a:pPr algn="r" rtl="1" eaLnBrk="1" hangingPunct="1">
              <a:buFont typeface="Arial" pitchFamily="34" charset="0"/>
              <a:buNone/>
            </a:pPr>
            <a:endParaRPr lang="fa-IR" altLang="en-US" dirty="0" smtClean="0"/>
          </a:p>
          <a:p>
            <a:pPr algn="r" rtl="1" eaLnBrk="1" hangingPunct="1">
              <a:buFont typeface="Arial" pitchFamily="34" charset="0"/>
              <a:buNone/>
            </a:pPr>
            <a:endParaRPr lang="fa-IR" altLang="en-US" dirty="0" smtClean="0"/>
          </a:p>
          <a:p>
            <a:pPr algn="r" rtl="1" eaLnBrk="1" hangingPunct="1">
              <a:buFont typeface="Arial" pitchFamily="34" charset="0"/>
              <a:buNone/>
            </a:pPr>
            <a:r>
              <a:rPr lang="fa-IR" altLang="en-US" dirty="0" smtClean="0"/>
              <a:t> </a:t>
            </a:r>
          </a:p>
          <a:p>
            <a:pPr algn="r" rtl="1" eaLnBrk="1" hangingPunct="1">
              <a:buFont typeface="Arial" pitchFamily="34" charset="0"/>
              <a:buNone/>
            </a:pPr>
            <a:r>
              <a:rPr lang="fa-IR" altLang="en-US" sz="2800" dirty="0" smtClean="0">
                <a:solidFill>
                  <a:srgbClr val="002060"/>
                </a:solidFill>
                <a:cs typeface="B Titr" pitchFamily="2" charset="-78"/>
              </a:rPr>
              <a:t>انواع مقالات</a:t>
            </a:r>
          </a:p>
          <a:p>
            <a:pPr algn="r" rtl="1" eaLnBrk="1" hangingPunct="1">
              <a:buFont typeface="Arial" pitchFamily="34" charset="0"/>
              <a:buNone/>
            </a:pPr>
            <a:r>
              <a:rPr lang="fa-IR" altLang="en-US" sz="2800" dirty="0" smtClean="0">
                <a:solidFill>
                  <a:srgbClr val="002060"/>
                </a:solidFill>
                <a:cs typeface="B Titr" pitchFamily="2" charset="-78"/>
              </a:rPr>
              <a:t>(از نظر محمل نشر)</a:t>
            </a:r>
          </a:p>
        </p:txBody>
      </p:sp>
      <p:sp>
        <p:nvSpPr>
          <p:cNvPr id="4" name="Right Brace 3"/>
          <p:cNvSpPr/>
          <p:nvPr/>
        </p:nvSpPr>
        <p:spPr>
          <a:xfrm>
            <a:off x="4786313" y="1714500"/>
            <a:ext cx="1285875" cy="3786188"/>
          </a:xfrm>
          <a:prstGeom prst="rightBrace">
            <a:avLst/>
          </a:prstGeom>
        </p:spPr>
        <p:style>
          <a:lnRef idx="3">
            <a:schemeClr val="accent1"/>
          </a:lnRef>
          <a:fillRef idx="0">
            <a:schemeClr val="accent1"/>
          </a:fillRef>
          <a:effectRef idx="2">
            <a:schemeClr val="accent1"/>
          </a:effectRef>
          <a:fontRef idx="minor">
            <a:schemeClr val="tx1"/>
          </a:fontRef>
        </p:style>
        <p:txBody>
          <a:bodyPr rtlCol="1" anchor="ctr"/>
          <a:lstStyle/>
          <a:p>
            <a:pPr algn="ctr">
              <a:defRPr/>
            </a:pPr>
            <a:endParaRPr lang="fa-IR"/>
          </a:p>
        </p:txBody>
      </p:sp>
      <p:sp>
        <p:nvSpPr>
          <p:cNvPr id="12293" name="TextBox 4"/>
          <p:cNvSpPr txBox="1">
            <a:spLocks noChangeArrowheads="1"/>
          </p:cNvSpPr>
          <p:nvPr/>
        </p:nvSpPr>
        <p:spPr bwMode="auto">
          <a:xfrm>
            <a:off x="500063" y="1500188"/>
            <a:ext cx="43275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r" rtl="1" eaLnBrk="1" hangingPunct="1">
              <a:spcBef>
                <a:spcPct val="0"/>
              </a:spcBef>
              <a:buFontTx/>
              <a:buNone/>
            </a:pPr>
            <a:r>
              <a:rPr lang="fa-IR" altLang="en-US" dirty="0">
                <a:solidFill>
                  <a:srgbClr val="0070C0"/>
                </a:solidFill>
                <a:latin typeface="Arial" pitchFamily="34" charset="0"/>
                <a:cs typeface="B Titr" pitchFamily="2" charset="-78"/>
              </a:rPr>
              <a:t>مقالاتي كه در مجلات منتشر مي شوند</a:t>
            </a:r>
          </a:p>
        </p:txBody>
      </p:sp>
      <p:sp>
        <p:nvSpPr>
          <p:cNvPr id="12294" name="TextBox 5"/>
          <p:cNvSpPr txBox="1">
            <a:spLocks noChangeArrowheads="1"/>
          </p:cNvSpPr>
          <p:nvPr/>
        </p:nvSpPr>
        <p:spPr bwMode="auto">
          <a:xfrm>
            <a:off x="357188" y="3357563"/>
            <a:ext cx="4357687"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r" rtl="1" eaLnBrk="1" hangingPunct="1">
              <a:spcBef>
                <a:spcPct val="0"/>
              </a:spcBef>
              <a:buFontTx/>
              <a:buNone/>
            </a:pPr>
            <a:r>
              <a:rPr lang="fa-IR" altLang="en-US" sz="2800" dirty="0">
                <a:solidFill>
                  <a:srgbClr val="0070C0"/>
                </a:solidFill>
                <a:latin typeface="Arial" pitchFamily="34" charset="0"/>
                <a:cs typeface="B Titr" pitchFamily="2" charset="-78"/>
              </a:rPr>
              <a:t>مقالاتي كه در مجموعه هايي چون مجموعه مقالات كنفرانسها، مجموعه هاي موضوعي، يا دايره المعارفها و ... منتشر مي شوند. براي جستجوي نوع دوم رويكرد جستجوي كتاب را در پيش مي گيريم.</a:t>
            </a:r>
          </a:p>
        </p:txBody>
      </p:sp>
    </p:spTree>
    <p:extLst>
      <p:ext uri="{BB962C8B-B14F-4D97-AF65-F5344CB8AC3E}">
        <p14:creationId xmlns:p14="http://schemas.microsoft.com/office/powerpoint/2010/main" val="18791657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63388"/>
            <a:ext cx="8229600" cy="1143000"/>
          </a:xfrm>
        </p:spPr>
        <p:txBody>
          <a:bodyPr/>
          <a:lstStyle/>
          <a:p>
            <a:pPr eaLnBrk="1" hangingPunct="1">
              <a:defRPr/>
            </a:pPr>
            <a:r>
              <a:rPr lang="fa-IR" b="1" dirty="0" smtClean="0">
                <a:solidFill>
                  <a:srgbClr val="FF0080"/>
                </a:solidFill>
                <a:cs typeface="B Jadid" pitchFamily="2" charset="-78"/>
              </a:rPr>
              <a:t>مقالات: منتشر شده در</a:t>
            </a:r>
            <a:r>
              <a:rPr lang="fa-IR" b="1" dirty="0" smtClean="0">
                <a:solidFill>
                  <a:srgbClr val="FF0080"/>
                </a:solidFill>
              </a:rPr>
              <a:t> </a:t>
            </a:r>
            <a:r>
              <a:rPr lang="fa-IR" b="1" dirty="0" smtClean="0">
                <a:solidFill>
                  <a:srgbClr val="FF0080"/>
                </a:solidFill>
                <a:cs typeface="B Jadid" pitchFamily="2" charset="-78"/>
              </a:rPr>
              <a:t>مجلات</a:t>
            </a:r>
          </a:p>
        </p:txBody>
      </p:sp>
      <p:sp>
        <p:nvSpPr>
          <p:cNvPr id="13315" name="Content Placeholder 2"/>
          <p:cNvSpPr>
            <a:spLocks noGrp="1"/>
          </p:cNvSpPr>
          <p:nvPr>
            <p:ph idx="1"/>
          </p:nvPr>
        </p:nvSpPr>
        <p:spPr/>
        <p:txBody>
          <a:bodyPr/>
          <a:lstStyle/>
          <a:p>
            <a:pPr algn="r" rtl="1" eaLnBrk="1" hangingPunct="1">
              <a:buFont typeface="Arial" pitchFamily="34" charset="0"/>
              <a:buNone/>
            </a:pPr>
            <a:r>
              <a:rPr lang="fa-IR" altLang="en-US" sz="2800" dirty="0" smtClean="0">
                <a:cs typeface="B Titr" pitchFamily="2" charset="-78"/>
              </a:rPr>
              <a:t>در اين نوع منابع معمولا هر ركورد شامل عنوان كامل مجله يا عنوان اختصاري مجله است. </a:t>
            </a:r>
          </a:p>
          <a:p>
            <a:pPr algn="r" rtl="1" eaLnBrk="1" hangingPunct="1">
              <a:buFont typeface="Arial" pitchFamily="34" charset="0"/>
              <a:buNone/>
            </a:pPr>
            <a:r>
              <a:rPr lang="fa-IR" altLang="en-US" sz="2800" dirty="0" smtClean="0">
                <a:cs typeface="B Titr" pitchFamily="2" charset="-78"/>
              </a:rPr>
              <a:t>مثال</a:t>
            </a:r>
          </a:p>
          <a:p>
            <a:pPr algn="r" rtl="1" eaLnBrk="1" hangingPunct="1">
              <a:buFont typeface="Arial" pitchFamily="34" charset="0"/>
              <a:buNone/>
            </a:pPr>
            <a:r>
              <a:rPr lang="fa-IR" altLang="en-US" sz="2000" dirty="0" smtClean="0">
                <a:cs typeface="B Titr" pitchFamily="2" charset="-78"/>
              </a:rPr>
              <a:t>عنوان كامل مجله: </a:t>
            </a:r>
          </a:p>
          <a:p>
            <a:pPr algn="r" rtl="1" eaLnBrk="1" hangingPunct="1">
              <a:buFont typeface="Arial" pitchFamily="34" charset="0"/>
              <a:buNone/>
            </a:pPr>
            <a:r>
              <a:rPr lang="fa-IR" altLang="en-US" sz="2000" dirty="0" smtClean="0">
                <a:cs typeface="B Titr" pitchFamily="2" charset="-78"/>
              </a:rPr>
              <a:t> </a:t>
            </a:r>
            <a:r>
              <a:rPr lang="en-US" altLang="en-US" sz="2000" dirty="0" smtClean="0">
                <a:cs typeface="B Titr" pitchFamily="2" charset="-78"/>
              </a:rPr>
              <a:t>Advanced Modeling and Optimization</a:t>
            </a:r>
          </a:p>
          <a:p>
            <a:pPr algn="r" rtl="1" eaLnBrk="1" hangingPunct="1">
              <a:buFont typeface="Arial" pitchFamily="34" charset="0"/>
              <a:buNone/>
            </a:pPr>
            <a:r>
              <a:rPr lang="fa-IR" altLang="en-US" sz="2000" dirty="0" smtClean="0">
                <a:cs typeface="B Titr" pitchFamily="2" charset="-78"/>
              </a:rPr>
              <a:t>عنوان اختصاري مجله:</a:t>
            </a:r>
          </a:p>
          <a:p>
            <a:pPr algn="r" rtl="1" eaLnBrk="1" hangingPunct="1">
              <a:buFont typeface="Arial" pitchFamily="34" charset="0"/>
              <a:buNone/>
            </a:pPr>
            <a:r>
              <a:rPr lang="fa-IR" altLang="en-US" sz="2000" dirty="0" smtClean="0">
                <a:cs typeface="B Titr" pitchFamily="2" charset="-78"/>
              </a:rPr>
              <a:t> </a:t>
            </a:r>
            <a:r>
              <a:rPr lang="en-US" altLang="en-US" sz="2000" dirty="0" smtClean="0">
                <a:cs typeface="B Titr" pitchFamily="2" charset="-78"/>
              </a:rPr>
              <a:t>Adv. Model. </a:t>
            </a:r>
            <a:r>
              <a:rPr lang="en-US" altLang="en-US" sz="2000" dirty="0" err="1" smtClean="0">
                <a:cs typeface="B Titr" pitchFamily="2" charset="-78"/>
              </a:rPr>
              <a:t>Optim</a:t>
            </a:r>
            <a:r>
              <a:rPr lang="en-US" altLang="en-US" sz="2000" dirty="0" smtClean="0">
                <a:cs typeface="B Titr" pitchFamily="2" charset="-78"/>
              </a:rPr>
              <a:t>.</a:t>
            </a:r>
          </a:p>
          <a:p>
            <a:pPr algn="r" rtl="1" eaLnBrk="1" hangingPunct="1">
              <a:buFont typeface="Arial" pitchFamily="34" charset="0"/>
              <a:buNone/>
            </a:pPr>
            <a:r>
              <a:rPr lang="fa-IR" altLang="en-US" sz="2000" dirty="0" smtClean="0">
                <a:cs typeface="B Titr" pitchFamily="2" charset="-78"/>
              </a:rPr>
              <a:t>عنوان كامل مجله:</a:t>
            </a:r>
          </a:p>
          <a:p>
            <a:pPr algn="r" rtl="1" eaLnBrk="1" hangingPunct="1">
              <a:buFont typeface="Arial" pitchFamily="34" charset="0"/>
              <a:buNone/>
            </a:pPr>
            <a:r>
              <a:rPr lang="en-US" altLang="en-US" sz="2000" dirty="0" smtClean="0">
                <a:cs typeface="B Titr" pitchFamily="2" charset="-78"/>
              </a:rPr>
              <a:t>Discrete Optimization </a:t>
            </a:r>
          </a:p>
          <a:p>
            <a:pPr algn="r" rtl="1" eaLnBrk="1" hangingPunct="1">
              <a:buFont typeface="Arial" pitchFamily="34" charset="0"/>
              <a:buNone/>
            </a:pPr>
            <a:r>
              <a:rPr lang="fa-IR" altLang="en-US" sz="2000" dirty="0" smtClean="0">
                <a:cs typeface="B Titr" pitchFamily="2" charset="-78"/>
              </a:rPr>
              <a:t>عنوان اختصاري مجله:</a:t>
            </a:r>
          </a:p>
          <a:p>
            <a:pPr algn="r" rtl="1" eaLnBrk="1" hangingPunct="1">
              <a:buFont typeface="Arial" pitchFamily="34" charset="0"/>
              <a:buNone/>
            </a:pPr>
            <a:r>
              <a:rPr lang="fa-IR" altLang="en-US" sz="2000" dirty="0" smtClean="0">
                <a:cs typeface="B Titr" pitchFamily="2" charset="-78"/>
              </a:rPr>
              <a:t> </a:t>
            </a:r>
            <a:r>
              <a:rPr lang="en-US" altLang="en-US" sz="2000" dirty="0" smtClean="0">
                <a:cs typeface="B Titr" pitchFamily="2" charset="-78"/>
              </a:rPr>
              <a:t>Discrete </a:t>
            </a:r>
            <a:r>
              <a:rPr lang="en-US" altLang="en-US" sz="2000" dirty="0" err="1" smtClean="0">
                <a:cs typeface="B Titr" pitchFamily="2" charset="-78"/>
              </a:rPr>
              <a:t>Optim</a:t>
            </a:r>
            <a:r>
              <a:rPr lang="en-US" altLang="en-US" sz="2000" dirty="0" smtClean="0">
                <a:cs typeface="B Titr" pitchFamily="2" charset="-78"/>
              </a:rPr>
              <a:t>.</a:t>
            </a:r>
          </a:p>
          <a:p>
            <a:pPr algn="r" rtl="1" eaLnBrk="1" hangingPunct="1">
              <a:buFont typeface="Arial" pitchFamily="34" charset="0"/>
              <a:buNone/>
            </a:pPr>
            <a:endParaRPr lang="fa-IR" altLang="en-US" sz="2800" dirty="0" smtClean="0">
              <a:cs typeface="B Titr" pitchFamily="2" charset="-78"/>
            </a:endParaRPr>
          </a:p>
        </p:txBody>
      </p:sp>
    </p:spTree>
    <p:extLst>
      <p:ext uri="{BB962C8B-B14F-4D97-AF65-F5344CB8AC3E}">
        <p14:creationId xmlns:p14="http://schemas.microsoft.com/office/powerpoint/2010/main" val="1233298746"/>
      </p:ext>
    </p:extLst>
  </p:cSld>
  <p:clrMapOvr>
    <a:masterClrMapping/>
  </p:clrMapOvr>
  <p:transition spd="slow">
    <p:comb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80628"/>
            <a:ext cx="8229600" cy="1143000"/>
          </a:xfrm>
        </p:spPr>
        <p:txBody>
          <a:bodyPr/>
          <a:lstStyle/>
          <a:p>
            <a:pPr eaLnBrk="1" hangingPunct="1">
              <a:defRPr/>
            </a:pPr>
            <a:r>
              <a:rPr lang="fa-IR" b="1" dirty="0" smtClean="0">
                <a:solidFill>
                  <a:srgbClr val="FF0080"/>
                </a:solidFill>
                <a:cs typeface="B Jadid" pitchFamily="2" charset="-78"/>
              </a:rPr>
              <a:t>مقالات: منتشر شده در</a:t>
            </a:r>
            <a:r>
              <a:rPr lang="fa-IR" b="1" dirty="0" smtClean="0">
                <a:solidFill>
                  <a:srgbClr val="FF0080"/>
                </a:solidFill>
              </a:rPr>
              <a:t> </a:t>
            </a:r>
            <a:r>
              <a:rPr lang="fa-IR" b="1" dirty="0" smtClean="0">
                <a:solidFill>
                  <a:srgbClr val="FF0080"/>
                </a:solidFill>
                <a:cs typeface="B Jadid" pitchFamily="2" charset="-78"/>
              </a:rPr>
              <a:t>مجموعه</a:t>
            </a:r>
            <a:r>
              <a:rPr lang="fa-IR" b="1" dirty="0" smtClean="0">
                <a:solidFill>
                  <a:srgbClr val="FF0080"/>
                </a:solidFill>
              </a:rPr>
              <a:t> </a:t>
            </a:r>
            <a:r>
              <a:rPr lang="fa-IR" b="1" dirty="0" smtClean="0">
                <a:solidFill>
                  <a:srgbClr val="FF0080"/>
                </a:solidFill>
                <a:cs typeface="B Jadid" pitchFamily="2" charset="-78"/>
              </a:rPr>
              <a:t>ها</a:t>
            </a:r>
          </a:p>
        </p:txBody>
      </p:sp>
      <p:sp>
        <p:nvSpPr>
          <p:cNvPr id="14339" name="Content Placeholder 2"/>
          <p:cNvSpPr>
            <a:spLocks noGrp="1"/>
          </p:cNvSpPr>
          <p:nvPr>
            <p:ph idx="1"/>
          </p:nvPr>
        </p:nvSpPr>
        <p:spPr/>
        <p:txBody>
          <a:bodyPr/>
          <a:lstStyle/>
          <a:p>
            <a:pPr algn="r" rtl="1" eaLnBrk="1" hangingPunct="1">
              <a:lnSpc>
                <a:spcPct val="150000"/>
              </a:lnSpc>
              <a:buFont typeface="Arial" pitchFamily="34" charset="0"/>
              <a:buNone/>
            </a:pPr>
            <a:r>
              <a:rPr lang="fa-IR" altLang="en-US" dirty="0" smtClean="0">
                <a:cs typeface="B Titr" pitchFamily="2" charset="-78"/>
              </a:rPr>
              <a:t>اين نوع مراجع معمولا پس از عنوان مقاله با حرف </a:t>
            </a:r>
          </a:p>
          <a:p>
            <a:pPr algn="ctr" rtl="1" eaLnBrk="1" hangingPunct="1">
              <a:lnSpc>
                <a:spcPct val="150000"/>
              </a:lnSpc>
              <a:buFont typeface="Arial" pitchFamily="34" charset="0"/>
              <a:buNone/>
            </a:pPr>
            <a:r>
              <a:rPr lang="fa-IR" altLang="en-US" dirty="0" smtClean="0">
                <a:cs typeface="B Titr" pitchFamily="2" charset="-78"/>
              </a:rPr>
              <a:t> </a:t>
            </a:r>
            <a:r>
              <a:rPr lang="en-US" altLang="en-US" dirty="0" smtClean="0">
                <a:cs typeface="B Titr" pitchFamily="2" charset="-78"/>
              </a:rPr>
              <a:t>in </a:t>
            </a:r>
            <a:r>
              <a:rPr lang="fa-IR" altLang="en-US" dirty="0" smtClean="0">
                <a:cs typeface="B Titr" pitchFamily="2" charset="-78"/>
              </a:rPr>
              <a:t> يا </a:t>
            </a:r>
            <a:r>
              <a:rPr lang="en-US" altLang="en-US" dirty="0" smtClean="0">
                <a:cs typeface="B Titr" pitchFamily="2" charset="-78"/>
              </a:rPr>
              <a:t>in: </a:t>
            </a:r>
            <a:r>
              <a:rPr lang="fa-IR" altLang="en-US" dirty="0" smtClean="0">
                <a:cs typeface="B Titr" pitchFamily="2" charset="-78"/>
              </a:rPr>
              <a:t> </a:t>
            </a:r>
          </a:p>
          <a:p>
            <a:pPr algn="r" rtl="1" eaLnBrk="1" hangingPunct="1">
              <a:lnSpc>
                <a:spcPct val="150000"/>
              </a:lnSpc>
              <a:buFont typeface="Arial" pitchFamily="34" charset="0"/>
              <a:buNone/>
            </a:pPr>
            <a:r>
              <a:rPr lang="fa-IR" altLang="en-US" dirty="0" smtClean="0">
                <a:cs typeface="B Titr" pitchFamily="2" charset="-78"/>
              </a:rPr>
              <a:t>مشخص مي شود و گاهي نيز براساس سبك استناد عنوان مجموعه با حروف ايتاليك  مشخص مي شود. اين منابع با نام مجموعه خود به عنوان كتاب جستجو مي شود. </a:t>
            </a:r>
          </a:p>
        </p:txBody>
      </p:sp>
    </p:spTree>
    <p:extLst>
      <p:ext uri="{BB962C8B-B14F-4D97-AF65-F5344CB8AC3E}">
        <p14:creationId xmlns:p14="http://schemas.microsoft.com/office/powerpoint/2010/main" val="2780773880"/>
      </p:ext>
    </p:extLst>
  </p:cSld>
  <p:clrMapOvr>
    <a:masterClrMapping/>
  </p:clrMapOvr>
  <p:transition spd="slow">
    <p:cover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80628"/>
            <a:ext cx="8229600" cy="1143000"/>
          </a:xfrm>
        </p:spPr>
        <p:txBody>
          <a:bodyPr/>
          <a:lstStyle/>
          <a:p>
            <a:pPr eaLnBrk="1" hangingPunct="1">
              <a:defRPr/>
            </a:pPr>
            <a:r>
              <a:rPr lang="fa-IR" b="1" dirty="0" smtClean="0">
                <a:solidFill>
                  <a:srgbClr val="FF0080"/>
                </a:solidFill>
                <a:cs typeface="B Jadid" pitchFamily="2" charset="-78"/>
              </a:rPr>
              <a:t>كتابها</a:t>
            </a:r>
          </a:p>
        </p:txBody>
      </p:sp>
      <p:sp>
        <p:nvSpPr>
          <p:cNvPr id="15363" name="Content Placeholder 2"/>
          <p:cNvSpPr>
            <a:spLocks noGrp="1"/>
          </p:cNvSpPr>
          <p:nvPr>
            <p:ph idx="1"/>
          </p:nvPr>
        </p:nvSpPr>
        <p:spPr/>
        <p:txBody>
          <a:bodyPr/>
          <a:lstStyle/>
          <a:p>
            <a:pPr algn="r" rtl="1" eaLnBrk="1" hangingPunct="1">
              <a:lnSpc>
                <a:spcPct val="200000"/>
              </a:lnSpc>
              <a:buFont typeface="Arial" pitchFamily="34" charset="0"/>
              <a:buNone/>
            </a:pPr>
            <a:r>
              <a:rPr lang="fa-IR" altLang="en-US" dirty="0" smtClean="0">
                <a:cs typeface="B Titr" pitchFamily="2" charset="-78"/>
              </a:rPr>
              <a:t>معمولا بدون درج شماره صفحه در انتها ذكر مي شود. تنها شامل نام نويسنده - عنوان - ناشر - و سال است. </a:t>
            </a:r>
          </a:p>
          <a:p>
            <a:pPr algn="r" rtl="1" eaLnBrk="1" hangingPunct="1">
              <a:lnSpc>
                <a:spcPct val="200000"/>
              </a:lnSpc>
              <a:buFont typeface="Arial" pitchFamily="34" charset="0"/>
              <a:buNone/>
            </a:pPr>
            <a:r>
              <a:rPr lang="fa-IR" altLang="en-US" dirty="0" smtClean="0">
                <a:cs typeface="B Titr" pitchFamily="2" charset="-78"/>
              </a:rPr>
              <a:t>در سایتها نیز با دیدن عبارت </a:t>
            </a:r>
            <a:r>
              <a:rPr lang="en-US" altLang="en-US" dirty="0" smtClean="0">
                <a:cs typeface="B Titr" pitchFamily="2" charset="-78"/>
              </a:rPr>
              <a:t>ISBN</a:t>
            </a:r>
            <a:r>
              <a:rPr lang="fa-IR" altLang="en-US" dirty="0" smtClean="0">
                <a:cs typeface="B Titr" pitchFamily="2" charset="-78"/>
              </a:rPr>
              <a:t> </a:t>
            </a:r>
          </a:p>
        </p:txBody>
      </p:sp>
    </p:spTree>
    <p:extLst>
      <p:ext uri="{BB962C8B-B14F-4D97-AF65-F5344CB8AC3E}">
        <p14:creationId xmlns:p14="http://schemas.microsoft.com/office/powerpoint/2010/main" val="2985245333"/>
      </p:ext>
    </p:extLst>
  </p:cSld>
  <p:clrMapOvr>
    <a:masterClrMapping/>
  </p:clrMapOvr>
  <p:transition spd="slow">
    <p:cover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8620"/>
            <a:ext cx="8229600" cy="1143000"/>
          </a:xfrm>
        </p:spPr>
        <p:txBody>
          <a:bodyPr/>
          <a:lstStyle/>
          <a:p>
            <a:pPr eaLnBrk="1" hangingPunct="1">
              <a:defRPr/>
            </a:pPr>
            <a:r>
              <a:rPr lang="fa-IR" b="1" dirty="0" smtClean="0">
                <a:solidFill>
                  <a:srgbClr val="FF0080"/>
                </a:solidFill>
                <a:cs typeface="B Jadid" pitchFamily="2" charset="-78"/>
              </a:rPr>
              <a:t>پايان نامه ها</a:t>
            </a:r>
          </a:p>
        </p:txBody>
      </p:sp>
      <p:sp>
        <p:nvSpPr>
          <p:cNvPr id="16387" name="Content Placeholder 2"/>
          <p:cNvSpPr>
            <a:spLocks noGrp="1"/>
          </p:cNvSpPr>
          <p:nvPr>
            <p:ph idx="1"/>
          </p:nvPr>
        </p:nvSpPr>
        <p:spPr/>
        <p:txBody>
          <a:bodyPr/>
          <a:lstStyle/>
          <a:p>
            <a:pPr algn="just" rtl="1" eaLnBrk="1" hangingPunct="1">
              <a:buFont typeface="Arial" pitchFamily="34" charset="0"/>
              <a:buNone/>
            </a:pPr>
            <a:r>
              <a:rPr lang="fa-IR" altLang="en-US" dirty="0" smtClean="0">
                <a:cs typeface="B Titr" pitchFamily="2" charset="-78"/>
              </a:rPr>
              <a:t>اين منابع نيز در پايان عنوان با عبارت</a:t>
            </a:r>
          </a:p>
          <a:p>
            <a:pPr algn="ctr" rtl="1" eaLnBrk="1" hangingPunct="1">
              <a:buFont typeface="Arial" pitchFamily="34" charset="0"/>
              <a:buNone/>
            </a:pPr>
            <a:r>
              <a:rPr lang="fa-IR" altLang="en-US" dirty="0" smtClean="0">
                <a:cs typeface="B Titr" pitchFamily="2" charset="-78"/>
              </a:rPr>
              <a:t> </a:t>
            </a:r>
            <a:r>
              <a:rPr lang="en-US" altLang="en-US" dirty="0" smtClean="0">
                <a:cs typeface="B Titr" pitchFamily="2" charset="-78"/>
              </a:rPr>
              <a:t>PhD thesis </a:t>
            </a:r>
            <a:r>
              <a:rPr lang="fa-IR" altLang="en-US" dirty="0" smtClean="0">
                <a:cs typeface="B Titr" pitchFamily="2" charset="-78"/>
              </a:rPr>
              <a:t> يا </a:t>
            </a:r>
            <a:r>
              <a:rPr lang="en-US" altLang="en-US" dirty="0" smtClean="0">
                <a:cs typeface="B Titr" pitchFamily="2" charset="-78"/>
              </a:rPr>
              <a:t>MA thesis </a:t>
            </a:r>
            <a:r>
              <a:rPr lang="fa-IR" altLang="en-US" dirty="0" smtClean="0">
                <a:cs typeface="B Titr" pitchFamily="2" charset="-78"/>
              </a:rPr>
              <a:t> </a:t>
            </a:r>
          </a:p>
          <a:p>
            <a:pPr algn="ctr" rtl="1" eaLnBrk="1" hangingPunct="1">
              <a:buFont typeface="Arial" pitchFamily="34" charset="0"/>
              <a:buNone/>
            </a:pPr>
            <a:r>
              <a:rPr lang="fa-IR" altLang="en-US" dirty="0" smtClean="0">
                <a:cs typeface="B Titr" pitchFamily="2" charset="-78"/>
              </a:rPr>
              <a:t>و</a:t>
            </a:r>
          </a:p>
          <a:p>
            <a:pPr algn="ctr" rtl="1" eaLnBrk="1" hangingPunct="1">
              <a:buFont typeface="Arial" pitchFamily="34" charset="0"/>
              <a:buNone/>
            </a:pPr>
            <a:r>
              <a:rPr lang="fa-IR" altLang="en-US" dirty="0" smtClean="0">
                <a:cs typeface="B Titr" pitchFamily="2" charset="-78"/>
              </a:rPr>
              <a:t> </a:t>
            </a:r>
            <a:r>
              <a:rPr lang="en-US" altLang="en-US" dirty="0" smtClean="0">
                <a:cs typeface="B Titr" pitchFamily="2" charset="-78"/>
              </a:rPr>
              <a:t>PhD Dissertation </a:t>
            </a:r>
            <a:r>
              <a:rPr lang="fa-IR" altLang="en-US" dirty="0" smtClean="0">
                <a:cs typeface="B Titr" pitchFamily="2" charset="-78"/>
              </a:rPr>
              <a:t> يا </a:t>
            </a:r>
            <a:r>
              <a:rPr lang="en-US" altLang="en-US" dirty="0" smtClean="0">
                <a:cs typeface="B Titr" pitchFamily="2" charset="-78"/>
              </a:rPr>
              <a:t>MA Dissertation</a:t>
            </a:r>
            <a:endParaRPr lang="fa-IR" altLang="en-US" dirty="0" smtClean="0">
              <a:cs typeface="B Titr" pitchFamily="2" charset="-78"/>
            </a:endParaRPr>
          </a:p>
          <a:p>
            <a:pPr algn="just" rtl="1" eaLnBrk="1" hangingPunct="1">
              <a:buFont typeface="Arial" pitchFamily="34" charset="0"/>
              <a:buNone/>
            </a:pPr>
            <a:endParaRPr lang="fa-IR" altLang="en-US" dirty="0" smtClean="0">
              <a:cs typeface="B Titr" pitchFamily="2" charset="-78"/>
            </a:endParaRPr>
          </a:p>
          <a:p>
            <a:pPr algn="just" rtl="1" eaLnBrk="1" hangingPunct="1">
              <a:buFont typeface="Arial" pitchFamily="34" charset="0"/>
              <a:buNone/>
            </a:pPr>
            <a:r>
              <a:rPr lang="fa-IR" altLang="en-US" dirty="0" smtClean="0">
                <a:cs typeface="B Titr" pitchFamily="2" charset="-78"/>
              </a:rPr>
              <a:t>مشخص مي شوند.</a:t>
            </a:r>
          </a:p>
          <a:p>
            <a:pPr algn="r" rtl="1" eaLnBrk="1" hangingPunct="1"/>
            <a:endParaRPr lang="fa-IR" altLang="en-US" dirty="0" smtClean="0"/>
          </a:p>
        </p:txBody>
      </p:sp>
    </p:spTree>
    <p:extLst>
      <p:ext uri="{BB962C8B-B14F-4D97-AF65-F5344CB8AC3E}">
        <p14:creationId xmlns:p14="http://schemas.microsoft.com/office/powerpoint/2010/main" val="2801577402"/>
      </p:ext>
    </p:extLst>
  </p:cSld>
  <p:clrMapOvr>
    <a:masterClrMapping/>
  </p:clrMapOvr>
  <p:transition spd="slow">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63388"/>
            <a:ext cx="8229600" cy="1143000"/>
          </a:xfrm>
        </p:spPr>
        <p:txBody>
          <a:bodyPr/>
          <a:lstStyle/>
          <a:p>
            <a:pPr eaLnBrk="1" hangingPunct="1">
              <a:defRPr/>
            </a:pPr>
            <a:r>
              <a:rPr lang="fa-IR" b="1" dirty="0" smtClean="0">
                <a:solidFill>
                  <a:srgbClr val="FF0080"/>
                </a:solidFill>
                <a:cs typeface="B Jadid" pitchFamily="2" charset="-78"/>
              </a:rPr>
              <a:t>در دست انتشار</a:t>
            </a:r>
            <a:endParaRPr lang="fa-IR" dirty="0" smtClean="0">
              <a:solidFill>
                <a:srgbClr val="FF0080"/>
              </a:solidFill>
            </a:endParaRPr>
          </a:p>
        </p:txBody>
      </p:sp>
      <p:sp>
        <p:nvSpPr>
          <p:cNvPr id="17411" name="Content Placeholder 2"/>
          <p:cNvSpPr>
            <a:spLocks noGrp="1"/>
          </p:cNvSpPr>
          <p:nvPr>
            <p:ph idx="1"/>
          </p:nvPr>
        </p:nvSpPr>
        <p:spPr/>
        <p:txBody>
          <a:bodyPr/>
          <a:lstStyle/>
          <a:p>
            <a:pPr algn="just" rtl="1" eaLnBrk="1" hangingPunct="1">
              <a:buFont typeface="Arial" pitchFamily="34" charset="0"/>
              <a:buNone/>
            </a:pPr>
            <a:r>
              <a:rPr lang="fa-IR" altLang="en-US" sz="2400" dirty="0" smtClean="0">
                <a:cs typeface="B Titr" pitchFamily="2" charset="-78"/>
              </a:rPr>
              <a:t>گاهي اوقات در انتهاي منبع معرفي شده با كلماتي مواجه مي شويد كه بيانگر عدم انتشار مقاله در زمان استفاده از آن است. برخی از این مضامين عبارتند از:</a:t>
            </a:r>
          </a:p>
          <a:p>
            <a:pPr algn="just" rtl="1" eaLnBrk="1" hangingPunct="1">
              <a:buFont typeface="Arial" pitchFamily="34" charset="0"/>
              <a:buNone/>
            </a:pPr>
            <a:r>
              <a:rPr lang="en-US" altLang="en-US" sz="2400" dirty="0" smtClean="0">
                <a:cs typeface="B Titr" pitchFamily="2" charset="-78"/>
              </a:rPr>
              <a:t>Submitted</a:t>
            </a:r>
          </a:p>
          <a:p>
            <a:pPr algn="just" rtl="1" eaLnBrk="1" hangingPunct="1">
              <a:buFont typeface="Arial" pitchFamily="34" charset="0"/>
              <a:buNone/>
            </a:pPr>
            <a:r>
              <a:rPr lang="en-US" altLang="en-US" sz="2400" dirty="0" smtClean="0">
                <a:cs typeface="B Titr" pitchFamily="2" charset="-78"/>
              </a:rPr>
              <a:t>Accepted</a:t>
            </a:r>
          </a:p>
          <a:p>
            <a:pPr algn="just" rtl="1" eaLnBrk="1" hangingPunct="1">
              <a:buFont typeface="Arial" pitchFamily="34" charset="0"/>
              <a:buNone/>
            </a:pPr>
            <a:r>
              <a:rPr lang="en-US" altLang="en-US" sz="2400" dirty="0" smtClean="0">
                <a:cs typeface="B Titr" pitchFamily="2" charset="-78"/>
              </a:rPr>
              <a:t>In press</a:t>
            </a:r>
          </a:p>
          <a:p>
            <a:pPr algn="just" rtl="1" eaLnBrk="1" hangingPunct="1">
              <a:buFont typeface="Arial" pitchFamily="34" charset="0"/>
              <a:buNone/>
            </a:pPr>
            <a:endParaRPr lang="fa-IR" altLang="en-US" sz="2400" dirty="0" smtClean="0">
              <a:cs typeface="B Titr" pitchFamily="2" charset="-78"/>
            </a:endParaRPr>
          </a:p>
          <a:p>
            <a:pPr algn="just" rtl="1" eaLnBrk="1" hangingPunct="1">
              <a:buFont typeface="Arial" pitchFamily="34" charset="0"/>
              <a:buNone/>
            </a:pPr>
            <a:r>
              <a:rPr lang="fa-IR" altLang="en-US" sz="2400" dirty="0" smtClean="0">
                <a:cs typeface="B Titr" pitchFamily="2" charset="-78"/>
              </a:rPr>
              <a:t>با جستجوي عنوان مي توان اطلاعات كامل  نشر این منابع را بدست آورد.</a:t>
            </a:r>
          </a:p>
          <a:p>
            <a:pPr algn="r" rtl="1" eaLnBrk="1" hangingPunct="1"/>
            <a:endParaRPr lang="fa-IR" altLang="en-US" dirty="0" smtClean="0"/>
          </a:p>
        </p:txBody>
      </p:sp>
    </p:spTree>
    <p:extLst>
      <p:ext uri="{BB962C8B-B14F-4D97-AF65-F5344CB8AC3E}">
        <p14:creationId xmlns:p14="http://schemas.microsoft.com/office/powerpoint/2010/main" val="3686815898"/>
      </p:ext>
    </p:extLst>
  </p:cSld>
  <p:clrMapOvr>
    <a:masterClrMapping/>
  </p:clrMapOvr>
  <p:transition spd="slow">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0"/>
            <a:ext cx="8229600" cy="1143000"/>
          </a:xfrm>
        </p:spPr>
        <p:txBody>
          <a:bodyPr/>
          <a:lstStyle/>
          <a:p>
            <a:pPr eaLnBrk="1" hangingPunct="1">
              <a:defRPr/>
            </a:pPr>
            <a:r>
              <a:rPr lang="fa-IR" b="1" dirty="0" smtClean="0">
                <a:solidFill>
                  <a:srgbClr val="FF0080"/>
                </a:solidFill>
                <a:cs typeface="B Jadid" pitchFamily="2" charset="-78"/>
              </a:rPr>
              <a:t>نمونه عملی</a:t>
            </a:r>
            <a:endParaRPr lang="fa-IR" dirty="0" smtClean="0">
              <a:solidFill>
                <a:srgbClr val="FF0080"/>
              </a:solidFill>
            </a:endParaRPr>
          </a:p>
        </p:txBody>
      </p:sp>
      <p:pic>
        <p:nvPicPr>
          <p:cNvPr id="1843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81025" y="1077913"/>
            <a:ext cx="8205788" cy="5422900"/>
          </a:xfrm>
        </p:spPr>
      </p:pic>
    </p:spTree>
    <p:extLst>
      <p:ext uri="{BB962C8B-B14F-4D97-AF65-F5344CB8AC3E}">
        <p14:creationId xmlns:p14="http://schemas.microsoft.com/office/powerpoint/2010/main" val="3059859228"/>
      </p:ext>
    </p:extLst>
  </p:cSld>
  <p:clrMapOvr>
    <a:masterClrMapping/>
  </p:clrMapOvr>
  <p:transition spd="slow">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fa-IR" dirty="0" smtClean="0">
                <a:cs typeface="B Jadid" panose="00000700000000000000" pitchFamily="2" charset="-78"/>
              </a:rPr>
              <a:t>نقش منابع عمومی و مرجع</a:t>
            </a:r>
            <a:endParaRPr lang="en-US" dirty="0">
              <a:cs typeface="B Jadid" panose="00000700000000000000" pitchFamily="2" charset="-78"/>
            </a:endParaRPr>
          </a:p>
        </p:txBody>
      </p:sp>
      <p:sp>
        <p:nvSpPr>
          <p:cNvPr id="3" name="Content Placeholder 2"/>
          <p:cNvSpPr>
            <a:spLocks noGrp="1"/>
          </p:cNvSpPr>
          <p:nvPr>
            <p:ph idx="1"/>
          </p:nvPr>
        </p:nvSpPr>
        <p:spPr>
          <a:xfrm>
            <a:off x="457200" y="1528737"/>
            <a:ext cx="8229600" cy="3700463"/>
          </a:xfrm>
        </p:spPr>
        <p:txBody>
          <a:bodyPr/>
          <a:lstStyle/>
          <a:p>
            <a:pPr algn="r" rtl="1"/>
            <a:r>
              <a:rPr lang="fa-IR" dirty="0">
                <a:cs typeface="B Koodak" panose="00000700000000000000" pitchFamily="2" charset="-78"/>
              </a:rPr>
              <a:t>منابع مرجع به دليل نقش و كاربرد اساسي در مطالعات پژوهشي و پيشبرد امر آموزش، ارزش خاصي دارند. </a:t>
            </a:r>
            <a:r>
              <a:rPr lang="fa-IR" dirty="0" smtClean="0">
                <a:cs typeface="B Koodak" panose="00000700000000000000" pitchFamily="2" charset="-78"/>
              </a:rPr>
              <a:t>به دليل</a:t>
            </a:r>
            <a:r>
              <a:rPr lang="fa-IR" dirty="0">
                <a:cs typeface="B Koodak" panose="00000700000000000000" pitchFamily="2" charset="-78"/>
              </a:rPr>
              <a:t>، ساختار اين گونه منابع </a:t>
            </a:r>
            <a:r>
              <a:rPr lang="fa-IR" dirty="0" smtClean="0">
                <a:cs typeface="B Koodak" panose="00000700000000000000" pitchFamily="2" charset="-78"/>
              </a:rPr>
              <a:t>و </a:t>
            </a:r>
            <a:r>
              <a:rPr lang="fa-IR" dirty="0">
                <a:cs typeface="B Koodak" panose="00000700000000000000" pitchFamily="2" charset="-78"/>
              </a:rPr>
              <a:t>شيوه نظم‌دهي به محتوا منسجم‌تر و سازمان يافته‌تر باشد، امر زوديابي نيز آسان‌تر تحقق پيدا خواهد نمود. </a:t>
            </a:r>
            <a:endParaRPr lang="en-US" dirty="0">
              <a:cs typeface="B Koodak" panose="00000700000000000000" pitchFamily="2" charset="-78"/>
            </a:endParaRPr>
          </a:p>
        </p:txBody>
      </p:sp>
    </p:spTree>
    <p:extLst>
      <p:ext uri="{BB962C8B-B14F-4D97-AF65-F5344CB8AC3E}">
        <p14:creationId xmlns:p14="http://schemas.microsoft.com/office/powerpoint/2010/main" val="262987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00063" y="8620"/>
            <a:ext cx="8229600" cy="926976"/>
          </a:xfrm>
        </p:spPr>
        <p:txBody>
          <a:bodyPr/>
          <a:lstStyle/>
          <a:p>
            <a:pPr rtl="1" eaLnBrk="1" hangingPunct="1"/>
            <a:r>
              <a:rPr lang="fa-IR" altLang="en-US" sz="3200" b="1" dirty="0" smtClean="0">
                <a:cs typeface="B Jadid" pitchFamily="2" charset="-78"/>
              </a:rPr>
              <a:t>چند نمونه از منابع مرجع الکترونیکی ریاضی و آمار</a:t>
            </a:r>
          </a:p>
        </p:txBody>
      </p:sp>
      <p:sp>
        <p:nvSpPr>
          <p:cNvPr id="5123" name="Content Placeholder 2"/>
          <p:cNvSpPr>
            <a:spLocks noGrp="1"/>
          </p:cNvSpPr>
          <p:nvPr>
            <p:ph idx="1"/>
          </p:nvPr>
        </p:nvSpPr>
        <p:spPr>
          <a:xfrm>
            <a:off x="457200" y="1066801"/>
            <a:ext cx="8229600" cy="3262300"/>
          </a:xfrm>
        </p:spPr>
        <p:txBody>
          <a:bodyPr/>
          <a:lstStyle/>
          <a:p>
            <a:pPr eaLnBrk="1" hangingPunct="1"/>
            <a:endParaRPr lang="fa-IR" sz="2000" b="1" dirty="0" smtClean="0">
              <a:solidFill>
                <a:schemeClr val="bg1">
                  <a:lumMod val="10000"/>
                </a:schemeClr>
              </a:solidFill>
              <a:hlinkClick r:id="rId2"/>
            </a:endParaRPr>
          </a:p>
          <a:p>
            <a:pPr eaLnBrk="1" hangingPunct="1"/>
            <a:r>
              <a:rPr lang="en-US" sz="2000" b="1" dirty="0" smtClean="0">
                <a:solidFill>
                  <a:schemeClr val="bg1">
                    <a:lumMod val="10000"/>
                  </a:schemeClr>
                </a:solidFill>
                <a:hlinkClick r:id="rId2"/>
              </a:rPr>
              <a:t>The </a:t>
            </a:r>
            <a:r>
              <a:rPr lang="en-US" sz="2000" b="1" dirty="0">
                <a:solidFill>
                  <a:schemeClr val="bg1">
                    <a:lumMod val="10000"/>
                  </a:schemeClr>
                </a:solidFill>
                <a:hlinkClick r:id="rId2"/>
              </a:rPr>
              <a:t>University of Michigan Historical Mathematics Collection</a:t>
            </a:r>
            <a:endParaRPr lang="en-US" sz="2000" b="1" dirty="0">
              <a:solidFill>
                <a:schemeClr val="bg1">
                  <a:lumMod val="10000"/>
                </a:schemeClr>
              </a:solidFill>
            </a:endParaRPr>
          </a:p>
          <a:p>
            <a:pPr eaLnBrk="1" hangingPunct="1"/>
            <a:r>
              <a:rPr lang="en-US" sz="2000" dirty="0">
                <a:solidFill>
                  <a:schemeClr val="bg1">
                    <a:lumMod val="10000"/>
                  </a:schemeClr>
                </a:solidFill>
                <a:hlinkClick r:id="rId3"/>
              </a:rPr>
              <a:t>The Encyclopedia of Mathematics </a:t>
            </a:r>
            <a:r>
              <a:rPr lang="en-US" sz="2000" dirty="0" smtClean="0">
                <a:solidFill>
                  <a:schemeClr val="bg1">
                    <a:lumMod val="10000"/>
                  </a:schemeClr>
                </a:solidFill>
                <a:hlinkClick r:id="rId3"/>
              </a:rPr>
              <a:t>wiki</a:t>
            </a:r>
            <a:endParaRPr lang="fa-IR" sz="2000" dirty="0" smtClean="0">
              <a:solidFill>
                <a:schemeClr val="bg1">
                  <a:lumMod val="10000"/>
                </a:schemeClr>
              </a:solidFill>
            </a:endParaRPr>
          </a:p>
          <a:p>
            <a:pPr eaLnBrk="1" hangingPunct="1"/>
            <a:r>
              <a:rPr lang="en-US" sz="2000" b="1" dirty="0">
                <a:solidFill>
                  <a:schemeClr val="bg1">
                    <a:lumMod val="10000"/>
                  </a:schemeClr>
                </a:solidFill>
                <a:hlinkClick r:id="rId4"/>
              </a:rPr>
              <a:t>The World of Mathematical </a:t>
            </a:r>
            <a:r>
              <a:rPr lang="en-US" sz="2000" b="1" dirty="0" smtClean="0">
                <a:solidFill>
                  <a:schemeClr val="bg1">
                    <a:lumMod val="10000"/>
                  </a:schemeClr>
                </a:solidFill>
                <a:hlinkClick r:id="rId4"/>
              </a:rPr>
              <a:t>Equations</a:t>
            </a:r>
            <a:endParaRPr lang="fa-IR" sz="2000" b="1" dirty="0" smtClean="0">
              <a:solidFill>
                <a:schemeClr val="bg1">
                  <a:lumMod val="10000"/>
                </a:schemeClr>
              </a:solidFill>
            </a:endParaRPr>
          </a:p>
          <a:p>
            <a:pPr eaLnBrk="1" hangingPunct="1"/>
            <a:r>
              <a:rPr lang="en-US" sz="2000" b="1" dirty="0" smtClean="0">
                <a:solidFill>
                  <a:schemeClr val="bg1">
                    <a:lumMod val="10000"/>
                  </a:schemeClr>
                </a:solidFill>
                <a:hlinkClick r:id="rId5"/>
              </a:rPr>
              <a:t>Wolfram</a:t>
            </a:r>
            <a:endParaRPr lang="fa-IR" sz="2000" b="1" dirty="0" smtClean="0">
              <a:solidFill>
                <a:schemeClr val="bg1">
                  <a:lumMod val="10000"/>
                </a:schemeClr>
              </a:solidFill>
            </a:endParaRPr>
          </a:p>
          <a:p>
            <a:pPr eaLnBrk="1" hangingPunct="1"/>
            <a:r>
              <a:rPr lang="en-US" sz="2000" dirty="0">
                <a:solidFill>
                  <a:schemeClr val="bg1">
                    <a:lumMod val="10000"/>
                  </a:schemeClr>
                </a:solidFill>
                <a:hlinkClick r:id="rId6"/>
              </a:rPr>
              <a:t>Mathematical Quotation </a:t>
            </a:r>
            <a:r>
              <a:rPr lang="en-US" sz="2000" dirty="0" smtClean="0">
                <a:solidFill>
                  <a:schemeClr val="bg1">
                    <a:lumMod val="10000"/>
                  </a:schemeClr>
                </a:solidFill>
                <a:hlinkClick r:id="rId6"/>
              </a:rPr>
              <a:t>Server</a:t>
            </a:r>
            <a:endParaRPr lang="fa-IR" sz="2000" dirty="0" smtClean="0">
              <a:solidFill>
                <a:schemeClr val="bg1">
                  <a:lumMod val="10000"/>
                </a:schemeClr>
              </a:solidFill>
            </a:endParaRPr>
          </a:p>
          <a:p>
            <a:pPr eaLnBrk="1" hangingPunct="1"/>
            <a:r>
              <a:rPr lang="en-US" sz="2000" dirty="0">
                <a:solidFill>
                  <a:schemeClr val="bg1">
                    <a:lumMod val="10000"/>
                  </a:schemeClr>
                </a:solidFill>
                <a:hlinkClick r:id="rId7"/>
              </a:rPr>
              <a:t>Pronunciation Guide for Mathematics</a:t>
            </a:r>
            <a:endParaRPr lang="en-US" sz="2000" dirty="0">
              <a:solidFill>
                <a:schemeClr val="bg1">
                  <a:lumMod val="10000"/>
                </a:schemeClr>
              </a:solidFill>
            </a:endParaRPr>
          </a:p>
          <a:p>
            <a:pPr eaLnBrk="1" hangingPunct="1"/>
            <a:r>
              <a:rPr lang="en-US" sz="2000" dirty="0">
                <a:solidFill>
                  <a:schemeClr val="bg1">
                    <a:lumMod val="10000"/>
                  </a:schemeClr>
                </a:solidFill>
                <a:hlinkClick r:id="rId8"/>
              </a:rPr>
              <a:t>AMS Abbreviations of Names of Serials</a:t>
            </a:r>
            <a:endParaRPr lang="en-US" sz="2000" dirty="0">
              <a:solidFill>
                <a:schemeClr val="bg1">
                  <a:lumMod val="10000"/>
                </a:schemeClr>
              </a:solidFill>
            </a:endParaRPr>
          </a:p>
          <a:p>
            <a:pPr eaLnBrk="1" hangingPunct="1"/>
            <a:endParaRPr lang="fa-IR" sz="2000" b="1" dirty="0" smtClean="0">
              <a:solidFill>
                <a:schemeClr val="bg1">
                  <a:lumMod val="10000"/>
                </a:schemeClr>
              </a:solidFill>
            </a:endParaRPr>
          </a:p>
          <a:p>
            <a:pPr eaLnBrk="1" hangingPunct="1"/>
            <a:endParaRPr lang="fa-IR" altLang="en-US" sz="2000" dirty="0" smtClean="0">
              <a:solidFill>
                <a:schemeClr val="bg1">
                  <a:lumMod val="10000"/>
                </a:schemeClr>
              </a:solidFill>
            </a:endParaRPr>
          </a:p>
        </p:txBody>
      </p:sp>
    </p:spTree>
    <p:extLst>
      <p:ext uri="{BB962C8B-B14F-4D97-AF65-F5344CB8AC3E}">
        <p14:creationId xmlns:p14="http://schemas.microsoft.com/office/powerpoint/2010/main" val="1719328883"/>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28625" y="285750"/>
            <a:ext cx="8229600" cy="1143000"/>
          </a:xfrm>
        </p:spPr>
        <p:txBody>
          <a:bodyPr/>
          <a:lstStyle/>
          <a:p>
            <a:pPr eaLnBrk="1" hangingPunct="1"/>
            <a:r>
              <a:rPr lang="fa-IR" altLang="en-US" b="1" dirty="0" smtClean="0">
                <a:cs typeface="B Jadid" pitchFamily="2" charset="-78"/>
              </a:rPr>
              <a:t>تعریف سواد اطلاعاتی</a:t>
            </a:r>
            <a:r>
              <a:rPr lang="fa-IR" altLang="en-US" dirty="0" smtClean="0"/>
              <a:t>:</a:t>
            </a:r>
            <a:br>
              <a:rPr lang="fa-IR" altLang="en-US" dirty="0" smtClean="0"/>
            </a:br>
            <a:endParaRPr lang="fa-IR" altLang="en-US" dirty="0" smtClean="0"/>
          </a:p>
        </p:txBody>
      </p:sp>
      <p:sp>
        <p:nvSpPr>
          <p:cNvPr id="4099" name="Content Placeholder 2"/>
          <p:cNvSpPr>
            <a:spLocks noGrp="1"/>
          </p:cNvSpPr>
          <p:nvPr>
            <p:ph idx="1"/>
          </p:nvPr>
        </p:nvSpPr>
        <p:spPr/>
        <p:txBody>
          <a:bodyPr/>
          <a:lstStyle/>
          <a:p>
            <a:pPr algn="just" rtl="1" eaLnBrk="1" hangingPunct="1">
              <a:buFont typeface="Arial" pitchFamily="34" charset="0"/>
              <a:buNone/>
            </a:pPr>
            <a:r>
              <a:rPr lang="fa-IR" altLang="en-US" dirty="0" smtClean="0">
                <a:cs typeface="B Koodak" pitchFamily="2" charset="-78"/>
              </a:rPr>
              <a:t>سواد اطلاعاتي عبارتست از ايجاد توانايي در افراد برای تشخيص زمان نیاز به اطلاعات، همچنين توانايي ذخيره کردن اطلاعات، ارزشيابي و استفاده مؤثر از آن.</a:t>
            </a:r>
          </a:p>
          <a:p>
            <a:pPr algn="just" rtl="1" eaLnBrk="1" hangingPunct="1">
              <a:buFont typeface="Arial" pitchFamily="34" charset="0"/>
              <a:buNone/>
            </a:pPr>
            <a:r>
              <a:rPr lang="fa-IR" altLang="en-US" dirty="0" smtClean="0">
                <a:cs typeface="B Koodak" pitchFamily="2" charset="-78"/>
              </a:rPr>
              <a:t>لازم به ذکر است که وجود اطلاعات به تنهايي موجب مطلع و آگاه بودن نمي شود، مگر اينكه آنها تواناييهاي لازم براي استفاده مؤثر از اطلاعات را کسب کرده  باشند.</a:t>
            </a:r>
          </a:p>
          <a:p>
            <a:pPr algn="just" rtl="1" eaLnBrk="1" hangingPunct="1">
              <a:buFont typeface="Arial" pitchFamily="34" charset="0"/>
              <a:buNone/>
            </a:pPr>
            <a:endParaRPr lang="fa-IR" altLang="en-US" dirty="0" smtClean="0">
              <a:cs typeface="B Koodak" pitchFamily="2" charset="-78"/>
            </a:endParaRPr>
          </a:p>
          <a:p>
            <a:pPr algn="just" rtl="1" eaLnBrk="1" hangingPunct="1">
              <a:buFont typeface="Arial" pitchFamily="34" charset="0"/>
              <a:buNone/>
            </a:pPr>
            <a:endParaRPr lang="fa-IR" altLang="en-US" dirty="0" smtClean="0">
              <a:cs typeface="B Koodak" pitchFamily="2" charset="-78"/>
            </a:endParaRPr>
          </a:p>
          <a:p>
            <a:pPr algn="just" rtl="1" eaLnBrk="1" hangingPunct="1">
              <a:buFont typeface="Arial" pitchFamily="34" charset="0"/>
              <a:buNone/>
            </a:pPr>
            <a:endParaRPr lang="fa-IR" altLang="en-US" dirty="0" smtClean="0"/>
          </a:p>
        </p:txBody>
      </p:sp>
      <p:pic>
        <p:nvPicPr>
          <p:cNvPr id="4100" name="Picture 3" descr="JLM_Literacy_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4786313"/>
            <a:ext cx="60007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5711015"/>
      </p:ext>
    </p:extLst>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00063" y="8620"/>
            <a:ext cx="8229600" cy="926976"/>
          </a:xfrm>
        </p:spPr>
        <p:txBody>
          <a:bodyPr/>
          <a:lstStyle/>
          <a:p>
            <a:pPr rtl="1" eaLnBrk="1" hangingPunct="1"/>
            <a:r>
              <a:rPr lang="fa-IR" altLang="en-US" sz="3200" b="1" dirty="0" smtClean="0">
                <a:cs typeface="B Jadid" pitchFamily="2" charset="-78"/>
              </a:rPr>
              <a:t>انواع منابع اطلاعاتی</a:t>
            </a:r>
          </a:p>
        </p:txBody>
      </p:sp>
      <p:sp>
        <p:nvSpPr>
          <p:cNvPr id="5123" name="Content Placeholder 2"/>
          <p:cNvSpPr>
            <a:spLocks noGrp="1"/>
          </p:cNvSpPr>
          <p:nvPr>
            <p:ph idx="1"/>
          </p:nvPr>
        </p:nvSpPr>
        <p:spPr>
          <a:xfrm>
            <a:off x="457200" y="1600745"/>
            <a:ext cx="8229600" cy="3700463"/>
          </a:xfrm>
        </p:spPr>
        <p:txBody>
          <a:bodyPr/>
          <a:lstStyle/>
          <a:p>
            <a:pPr algn="r" rtl="1" eaLnBrk="1" hangingPunct="1">
              <a:buFont typeface="Arial" pitchFamily="34" charset="0"/>
              <a:buNone/>
            </a:pPr>
            <a:r>
              <a:rPr lang="fa-IR" altLang="en-US" sz="4400" dirty="0" smtClean="0">
                <a:cs typeface="B Koodak" panose="00000700000000000000" pitchFamily="2" charset="-78"/>
              </a:rPr>
              <a:t>منابع ردیف اول</a:t>
            </a:r>
          </a:p>
          <a:p>
            <a:pPr algn="r" rtl="1" eaLnBrk="1" hangingPunct="1">
              <a:buFont typeface="Arial" pitchFamily="34" charset="0"/>
              <a:buNone/>
            </a:pPr>
            <a:endParaRPr lang="fa-IR" altLang="en-US" sz="4400" dirty="0">
              <a:cs typeface="B Koodak" panose="00000700000000000000" pitchFamily="2" charset="-78"/>
            </a:endParaRPr>
          </a:p>
          <a:p>
            <a:pPr algn="r" rtl="1" eaLnBrk="1" hangingPunct="1">
              <a:buFont typeface="Arial" pitchFamily="34" charset="0"/>
              <a:buNone/>
            </a:pPr>
            <a:r>
              <a:rPr lang="fa-IR" altLang="en-US" sz="4400" dirty="0" smtClean="0">
                <a:cs typeface="B Koodak" panose="00000700000000000000" pitchFamily="2" charset="-78"/>
              </a:rPr>
              <a:t>منابع ردیف دوم</a:t>
            </a:r>
          </a:p>
          <a:p>
            <a:pPr algn="r" rtl="1" eaLnBrk="1" hangingPunct="1">
              <a:buFont typeface="Arial" pitchFamily="34" charset="0"/>
              <a:buNone/>
            </a:pPr>
            <a:endParaRPr lang="fa-IR" altLang="en-US" sz="4400" dirty="0">
              <a:cs typeface="B Koodak" panose="00000700000000000000" pitchFamily="2" charset="-78"/>
            </a:endParaRPr>
          </a:p>
          <a:p>
            <a:pPr algn="r" rtl="1" eaLnBrk="1" hangingPunct="1">
              <a:buFont typeface="Arial" pitchFamily="34" charset="0"/>
              <a:buNone/>
            </a:pPr>
            <a:r>
              <a:rPr lang="fa-IR" altLang="en-US" sz="4400" dirty="0" smtClean="0">
                <a:cs typeface="B Koodak" panose="00000700000000000000" pitchFamily="2" charset="-78"/>
              </a:rPr>
              <a:t>منابع ردیف سوم</a:t>
            </a:r>
          </a:p>
        </p:txBody>
      </p:sp>
    </p:spTree>
    <p:extLst>
      <p:ext uri="{BB962C8B-B14F-4D97-AF65-F5344CB8AC3E}">
        <p14:creationId xmlns:p14="http://schemas.microsoft.com/office/powerpoint/2010/main" val="1719328883"/>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1656" y="188640"/>
            <a:ext cx="8229600" cy="926976"/>
          </a:xfrm>
        </p:spPr>
        <p:txBody>
          <a:bodyPr/>
          <a:lstStyle/>
          <a:p>
            <a:pPr rtl="1" eaLnBrk="1" hangingPunct="1"/>
            <a:r>
              <a:rPr lang="fa-IR" altLang="en-US" sz="3200" b="1" dirty="0">
                <a:cs typeface="B Jadid" pitchFamily="2" charset="-78"/>
              </a:rPr>
              <a:t>توجه به هزینه سودمندی در استفاده از اطلاعات</a:t>
            </a:r>
            <a:endParaRPr lang="fa-IR" altLang="en-US" sz="3200" b="1" dirty="0" smtClean="0">
              <a:cs typeface="B Jadid" pitchFamily="2" charset="-78"/>
            </a:endParaRPr>
          </a:p>
        </p:txBody>
      </p:sp>
      <p:sp>
        <p:nvSpPr>
          <p:cNvPr id="2" name="Content Placeholder 1"/>
          <p:cNvSpPr>
            <a:spLocks noGrp="1"/>
          </p:cNvSpPr>
          <p:nvPr>
            <p:ph idx="1"/>
          </p:nvPr>
        </p:nvSpPr>
        <p:spPr>
          <a:xfrm>
            <a:off x="457200" y="1888777"/>
            <a:ext cx="8229600" cy="3700463"/>
          </a:xfrm>
        </p:spPr>
        <p:txBody>
          <a:bodyPr/>
          <a:lstStyle/>
          <a:p>
            <a:pPr marL="0" indent="0" algn="r" rtl="1">
              <a:buNone/>
            </a:pPr>
            <a:r>
              <a:rPr lang="fa-IR" sz="4000" dirty="0">
                <a:cs typeface="B Koodak" panose="00000700000000000000" pitchFamily="2" charset="-78"/>
              </a:rPr>
              <a:t>ارزشي كه </a:t>
            </a:r>
            <a:r>
              <a:rPr lang="fa-IR" sz="4000" dirty="0" smtClean="0">
                <a:cs typeface="B Koodak" panose="00000700000000000000" pitchFamily="2" charset="-78"/>
              </a:rPr>
              <a:t>اطلاعات دارد بايد </a:t>
            </a:r>
            <a:r>
              <a:rPr lang="fa-IR" sz="4000" dirty="0">
                <a:cs typeface="B Koodak" panose="00000700000000000000" pitchFamily="2" charset="-78"/>
              </a:rPr>
              <a:t>حداقل بيشتر از، يا برابر با، ارزش زمان صرف‌شدة آنها باشد. </a:t>
            </a:r>
            <a:endParaRPr lang="en-US" sz="4000" dirty="0">
              <a:cs typeface="B Koodak" panose="00000700000000000000" pitchFamily="2" charset="-78"/>
            </a:endParaRPr>
          </a:p>
        </p:txBody>
      </p:sp>
    </p:spTree>
    <p:extLst>
      <p:ext uri="{BB962C8B-B14F-4D97-AF65-F5344CB8AC3E}">
        <p14:creationId xmlns:p14="http://schemas.microsoft.com/office/powerpoint/2010/main" val="1719328883"/>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bwMode="auto">
          <a:xfrm>
            <a:off x="500187" y="1117600"/>
            <a:ext cx="8229600" cy="3715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rtl="1" eaLnBrk="1" hangingPunct="1"/>
            <a:r>
              <a:rPr lang="fa-IR" altLang="en-US" sz="9600" b="1" dirty="0" smtClean="0">
                <a:solidFill>
                  <a:srgbClr val="00B0F0"/>
                </a:solidFill>
                <a:cs typeface="B Jadid" pitchFamily="2" charset="-78"/>
              </a:rPr>
              <a:t>متشکرم </a:t>
            </a:r>
            <a:br>
              <a:rPr lang="fa-IR" altLang="en-US" sz="9600" b="1" dirty="0" smtClean="0">
                <a:solidFill>
                  <a:srgbClr val="00B0F0"/>
                </a:solidFill>
                <a:cs typeface="B Jadid" pitchFamily="2" charset="-78"/>
              </a:rPr>
            </a:br>
            <a:endParaRPr lang="fa-IR" altLang="en-US" sz="9600" b="1" dirty="0" smtClean="0">
              <a:solidFill>
                <a:srgbClr val="00B0F0"/>
              </a:solidFill>
              <a:cs typeface="B Jadid" pitchFamily="2" charset="-78"/>
            </a:endParaRPr>
          </a:p>
        </p:txBody>
      </p:sp>
    </p:spTree>
    <p:extLst>
      <p:ext uri="{BB962C8B-B14F-4D97-AF65-F5344CB8AC3E}">
        <p14:creationId xmlns:p14="http://schemas.microsoft.com/office/powerpoint/2010/main" val="1719328883"/>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00063" y="-135396"/>
            <a:ext cx="8229600" cy="1143000"/>
          </a:xfrm>
        </p:spPr>
        <p:txBody>
          <a:bodyPr/>
          <a:lstStyle/>
          <a:p>
            <a:pPr eaLnBrk="1" hangingPunct="1"/>
            <a:r>
              <a:rPr lang="fa-IR" altLang="en-US" sz="3200" b="1" dirty="0" smtClean="0">
                <a:cs typeface="B Jadid" pitchFamily="2" charset="-78"/>
              </a:rPr>
              <a:t>ويژگي ها و توانايي هايي فرد با سواد اطلاعاتی</a:t>
            </a:r>
          </a:p>
        </p:txBody>
      </p:sp>
      <p:sp>
        <p:nvSpPr>
          <p:cNvPr id="5123" name="Content Placeholder 2"/>
          <p:cNvSpPr>
            <a:spLocks noGrp="1"/>
          </p:cNvSpPr>
          <p:nvPr>
            <p:ph idx="1"/>
          </p:nvPr>
        </p:nvSpPr>
        <p:spPr/>
        <p:txBody>
          <a:bodyPr/>
          <a:lstStyle/>
          <a:p>
            <a:pPr algn="just" rtl="1" eaLnBrk="1" hangingPunct="1">
              <a:buFont typeface="Wingdings" pitchFamily="2" charset="2"/>
              <a:buChar char="ü"/>
            </a:pPr>
            <a:r>
              <a:rPr lang="fa-IR" altLang="en-US" sz="2800" dirty="0" smtClean="0">
                <a:cs typeface="B Koodak" pitchFamily="2" charset="-78"/>
              </a:rPr>
              <a:t>نوع، دامنه و ميزان اطلاعات موردنياز خود را تعيين کند.</a:t>
            </a:r>
          </a:p>
          <a:p>
            <a:pPr algn="just" rtl="1" eaLnBrk="1" hangingPunct="1">
              <a:buFont typeface="Wingdings" pitchFamily="2" charset="2"/>
              <a:buChar char="ü"/>
            </a:pPr>
            <a:r>
              <a:rPr lang="fa-IR" altLang="en-US" sz="2800" dirty="0" smtClean="0">
                <a:cs typeface="B Koodak" pitchFamily="2" charset="-78"/>
              </a:rPr>
              <a:t>به اطلاعات موردنياز به طور مؤثر و کارآمد دسترسي پيدا کند.</a:t>
            </a:r>
          </a:p>
          <a:p>
            <a:pPr algn="just" rtl="1" eaLnBrk="1" hangingPunct="1">
              <a:buFont typeface="Wingdings" pitchFamily="2" charset="2"/>
              <a:buChar char="ü"/>
            </a:pPr>
            <a:r>
              <a:rPr lang="fa-IR" altLang="en-US" sz="2800" dirty="0" smtClean="0">
                <a:cs typeface="B Koodak" pitchFamily="2" charset="-78"/>
              </a:rPr>
              <a:t>اطلاعات و منابع اطلاعاتي را به طور نقادانه مورد ارزشيابي قرار دهد.</a:t>
            </a:r>
          </a:p>
          <a:p>
            <a:pPr algn="just" rtl="1" eaLnBrk="1" hangingPunct="1">
              <a:buFont typeface="Wingdings" pitchFamily="2" charset="2"/>
              <a:buChar char="ü"/>
            </a:pPr>
            <a:r>
              <a:rPr lang="fa-IR" altLang="en-US" sz="2800" dirty="0" smtClean="0">
                <a:cs typeface="B Koodak" pitchFamily="2" charset="-78"/>
              </a:rPr>
              <a:t>اطلاعات انتخاب شده را با دانش پيشين تلفيق کند.</a:t>
            </a:r>
          </a:p>
          <a:p>
            <a:pPr algn="just" rtl="1" eaLnBrk="1" hangingPunct="1">
              <a:buFont typeface="Wingdings" pitchFamily="2" charset="2"/>
              <a:buChar char="ü"/>
            </a:pPr>
            <a:r>
              <a:rPr lang="fa-IR" altLang="en-US" sz="2800" dirty="0" smtClean="0">
                <a:cs typeface="B Koodak" pitchFamily="2" charset="-78"/>
              </a:rPr>
              <a:t>اطلاعات را به طور مؤثر براي رسيدن به اهداف خاص استفاده کند.</a:t>
            </a:r>
          </a:p>
          <a:p>
            <a:pPr algn="just" rtl="1" eaLnBrk="1" hangingPunct="1">
              <a:buFont typeface="Wingdings" pitchFamily="2" charset="2"/>
              <a:buChar char="ü"/>
            </a:pPr>
            <a:r>
              <a:rPr lang="fa-IR" altLang="en-US" sz="2800" dirty="0" smtClean="0">
                <a:cs typeface="B Koodak" pitchFamily="2" charset="-78"/>
              </a:rPr>
              <a:t>مسائل اجتماعي، اقتصادي و حقوقي پيرامون استفاده و دسترسي به اطلاعات را از نظر</a:t>
            </a:r>
            <a:r>
              <a:rPr lang="fa-IR" altLang="en-US" dirty="0" smtClean="0">
                <a:cs typeface="B Koodak" pitchFamily="2" charset="-78"/>
              </a:rPr>
              <a:t> </a:t>
            </a:r>
            <a:r>
              <a:rPr lang="fa-IR" altLang="en-US" sz="2800" dirty="0" smtClean="0">
                <a:cs typeface="B Koodak" pitchFamily="2" charset="-78"/>
              </a:rPr>
              <a:t>اخلاقي و قانوني بداند.</a:t>
            </a:r>
          </a:p>
          <a:p>
            <a:pPr algn="just" rtl="1" eaLnBrk="1" hangingPunct="1">
              <a:buFont typeface="Arial" pitchFamily="34" charset="0"/>
              <a:buNone/>
            </a:pPr>
            <a:endParaRPr lang="fa-IR" altLang="en-US" sz="2000" dirty="0" smtClean="0"/>
          </a:p>
          <a:p>
            <a:pPr algn="just" rtl="1" eaLnBrk="1" hangingPunct="1">
              <a:buFont typeface="Arial" pitchFamily="34" charset="0"/>
              <a:buNone/>
            </a:pPr>
            <a:endParaRPr lang="fa-IR" altLang="en-US" sz="2000" dirty="0" smtClean="0"/>
          </a:p>
        </p:txBody>
      </p:sp>
    </p:spTree>
    <p:extLst>
      <p:ext uri="{BB962C8B-B14F-4D97-AF65-F5344CB8AC3E}">
        <p14:creationId xmlns:p14="http://schemas.microsoft.com/office/powerpoint/2010/main" val="2058213648"/>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00063" y="8620"/>
            <a:ext cx="8229600" cy="926976"/>
          </a:xfrm>
        </p:spPr>
        <p:txBody>
          <a:bodyPr/>
          <a:lstStyle/>
          <a:p>
            <a:pPr rtl="1" eaLnBrk="1" hangingPunct="1"/>
            <a:r>
              <a:rPr lang="fa-IR" altLang="en-US" sz="3200" b="1" dirty="0" smtClean="0">
                <a:cs typeface="B Jadid" pitchFamily="2" charset="-78"/>
              </a:rPr>
              <a:t>نیاز اطلاعاتی چیست؟</a:t>
            </a:r>
          </a:p>
        </p:txBody>
      </p:sp>
      <p:sp>
        <p:nvSpPr>
          <p:cNvPr id="5123" name="Content Placeholder 2"/>
          <p:cNvSpPr>
            <a:spLocks noGrp="1"/>
          </p:cNvSpPr>
          <p:nvPr>
            <p:ph idx="1"/>
          </p:nvPr>
        </p:nvSpPr>
        <p:spPr/>
        <p:txBody>
          <a:bodyPr/>
          <a:lstStyle/>
          <a:p>
            <a:pPr algn="just" rtl="1" eaLnBrk="1" hangingPunct="1">
              <a:buFont typeface="Arial" pitchFamily="34" charset="0"/>
              <a:buNone/>
            </a:pPr>
            <a:r>
              <a:rPr lang="fa-IR" sz="2800" dirty="0">
                <a:cs typeface="B Koodak" panose="00000700000000000000" pitchFamily="2" charset="-78"/>
              </a:rPr>
              <a:t>واژه نیاز اطلاعاتی به نیازی اشاره می‌كند كه باید از خدمات اطلاع‌رسانی یا از مواد و منابع اطلاعاتی تأمین شود. در اینجا فرض شده كه استفاده از اطلاعات، نتیجه برآورده‌شدن نیاز اطلاعاتی است. </a:t>
            </a:r>
            <a:r>
              <a:rPr lang="fa-IR" sz="2800" dirty="0" smtClean="0">
                <a:cs typeface="B Koodak" panose="00000700000000000000" pitchFamily="2" charset="-78"/>
              </a:rPr>
              <a:t>نیاز </a:t>
            </a:r>
            <a:r>
              <a:rPr lang="fa-IR" sz="2800" dirty="0">
                <a:cs typeface="B Koodak" panose="00000700000000000000" pitchFamily="2" charset="-78"/>
              </a:rPr>
              <a:t>اطلاعاتی در ذهن كاربر </a:t>
            </a:r>
            <a:r>
              <a:rPr lang="fa-IR" sz="2800" dirty="0" smtClean="0">
                <a:cs typeface="B Koodak" panose="00000700000000000000" pitchFamily="2" charset="-78"/>
              </a:rPr>
              <a:t>است.</a:t>
            </a:r>
            <a:r>
              <a:rPr lang="fa-IR" sz="2800" dirty="0">
                <a:cs typeface="B Koodak" panose="00000700000000000000" pitchFamily="2" charset="-78"/>
              </a:rPr>
              <a:t> </a:t>
            </a:r>
            <a:endParaRPr lang="fa-IR" altLang="en-US" sz="2800" dirty="0" smtClean="0">
              <a:cs typeface="B Koodak" panose="00000700000000000000" pitchFamily="2" charset="-78"/>
            </a:endParaRPr>
          </a:p>
        </p:txBody>
      </p:sp>
    </p:spTree>
    <p:extLst>
      <p:ext uri="{BB962C8B-B14F-4D97-AF65-F5344CB8AC3E}">
        <p14:creationId xmlns:p14="http://schemas.microsoft.com/office/powerpoint/2010/main" val="297801410"/>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00063" y="8620"/>
            <a:ext cx="8229600" cy="926976"/>
          </a:xfrm>
        </p:spPr>
        <p:txBody>
          <a:bodyPr/>
          <a:lstStyle/>
          <a:p>
            <a:pPr rtl="1" eaLnBrk="1" hangingPunct="1"/>
            <a:r>
              <a:rPr lang="fa-IR" altLang="en-US" sz="3200" b="1" dirty="0" smtClean="0">
                <a:cs typeface="B Jadid" pitchFamily="2" charset="-78"/>
              </a:rPr>
              <a:t>انتخاب موضوع مناسب</a:t>
            </a:r>
          </a:p>
        </p:txBody>
      </p:sp>
      <p:sp>
        <p:nvSpPr>
          <p:cNvPr id="5123" name="Content Placeholder 2"/>
          <p:cNvSpPr>
            <a:spLocks noGrp="1"/>
          </p:cNvSpPr>
          <p:nvPr>
            <p:ph idx="1"/>
          </p:nvPr>
        </p:nvSpPr>
        <p:spPr/>
        <p:txBody>
          <a:bodyPr/>
          <a:lstStyle/>
          <a:p>
            <a:pPr algn="just" rtl="1" eaLnBrk="1" hangingPunct="1">
              <a:buFont typeface="Wingdings" pitchFamily="2" charset="2"/>
              <a:buChar char="ü"/>
            </a:pPr>
            <a:r>
              <a:rPr lang="fa-IR" altLang="en-US" sz="2800" dirty="0" smtClean="0">
                <a:cs typeface="B Koodak" pitchFamily="2" charset="-78"/>
              </a:rPr>
              <a:t>سریعترین راه بررسی پیشنهادات انتهایی پایان نامه ها</a:t>
            </a:r>
          </a:p>
          <a:p>
            <a:pPr algn="just" rtl="1" eaLnBrk="1" hangingPunct="1">
              <a:buFont typeface="Wingdings" pitchFamily="2" charset="2"/>
              <a:buChar char="ü"/>
            </a:pPr>
            <a:r>
              <a:rPr lang="fa-IR" altLang="en-US" sz="2800" dirty="0" smtClean="0">
                <a:cs typeface="B Koodak" pitchFamily="2" charset="-78"/>
              </a:rPr>
              <a:t>مطالعه مداوم مقالات موجود در مجلات مرتبط با حوزه موضوعی</a:t>
            </a:r>
            <a:endParaRPr lang="fa-IR" altLang="en-US" sz="2800" dirty="0">
              <a:cs typeface="B Koodak" pitchFamily="2" charset="-78"/>
            </a:endParaRPr>
          </a:p>
          <a:p>
            <a:pPr algn="just" rtl="1" eaLnBrk="1" hangingPunct="1">
              <a:buFont typeface="Wingdings" pitchFamily="2" charset="2"/>
              <a:buChar char="ü"/>
            </a:pPr>
            <a:r>
              <a:rPr lang="fa-IR" altLang="en-US" sz="2800" dirty="0" smtClean="0">
                <a:cs typeface="B Koodak" pitchFamily="2" charset="-78"/>
              </a:rPr>
              <a:t>مطالعه کتابهای موضوعی به منظور کسب دانش کلی و آشنایی با دامنه عملکردی یک موضوع</a:t>
            </a:r>
            <a:endParaRPr lang="fa-IR" altLang="en-US" sz="2800" dirty="0">
              <a:cs typeface="B Koodak" pitchFamily="2" charset="-78"/>
            </a:endParaRPr>
          </a:p>
          <a:p>
            <a:pPr algn="r" rtl="1" eaLnBrk="1" hangingPunct="1">
              <a:buFont typeface="Arial" pitchFamily="34" charset="0"/>
              <a:buNone/>
            </a:pPr>
            <a:endParaRPr lang="fa-IR" altLang="en-US" sz="2800" dirty="0" smtClean="0"/>
          </a:p>
        </p:txBody>
      </p:sp>
    </p:spTree>
    <p:extLst>
      <p:ext uri="{BB962C8B-B14F-4D97-AF65-F5344CB8AC3E}">
        <p14:creationId xmlns:p14="http://schemas.microsoft.com/office/powerpoint/2010/main" val="1326251342"/>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20"/>
            <a:ext cx="8229600" cy="1143000"/>
          </a:xfrm>
        </p:spPr>
        <p:txBody>
          <a:bodyPr rtlCol="1">
            <a:normAutofit/>
          </a:bodyPr>
          <a:lstStyle/>
          <a:p>
            <a:pPr eaLnBrk="1" fontAlgn="auto" hangingPunct="1">
              <a:spcAft>
                <a:spcPts val="0"/>
              </a:spcAft>
              <a:defRPr/>
            </a:pPr>
            <a:r>
              <a:rPr lang="fa-IR" altLang="en-US" b="1" dirty="0">
                <a:cs typeface="B Jadid" pitchFamily="2" charset="-78"/>
              </a:rPr>
              <a:t>بسط و مشخص کردن موضوع</a:t>
            </a:r>
            <a:endParaRPr lang="fa-IR" b="1" dirty="0">
              <a:solidFill>
                <a:schemeClr val="accent6">
                  <a:lumMod val="50000"/>
                </a:schemeClr>
              </a:solidFill>
              <a:cs typeface="B Jadid" pitchFamily="2" charset="-78"/>
            </a:endParaRPr>
          </a:p>
        </p:txBody>
      </p:sp>
      <p:sp>
        <p:nvSpPr>
          <p:cNvPr id="7171" name="Content Placeholder 2"/>
          <p:cNvSpPr>
            <a:spLocks noGrp="1"/>
          </p:cNvSpPr>
          <p:nvPr>
            <p:ph idx="1"/>
          </p:nvPr>
        </p:nvSpPr>
        <p:spPr/>
        <p:txBody>
          <a:bodyPr/>
          <a:lstStyle/>
          <a:p>
            <a:pPr algn="r" rtl="1"/>
            <a:r>
              <a:rPr lang="fa-IR" altLang="en-US" sz="2400" dirty="0" smtClean="0">
                <a:cs typeface="B Titr" pitchFamily="2" charset="-78"/>
              </a:rPr>
              <a:t>با توجه به اهمیت جدید و خلاقانه بودن موضوع پایان نامه و جلوگیری از انجام کار تکراری و اتلاف وقت و انرژی، لازم است که تمامی دانشجویان قبل از انتخاب قطعی موضوع و تدوین پروپوزال از عدم تکراری بودن موضوع پایان نامه خود اطمینان حاصل کنند. </a:t>
            </a:r>
          </a:p>
          <a:p>
            <a:pPr algn="r" rtl="1"/>
            <a:r>
              <a:rPr lang="fa-IR" altLang="en-US" sz="2400" dirty="0" smtClean="0">
                <a:cs typeface="B Titr" pitchFamily="2" charset="-78"/>
              </a:rPr>
              <a:t>در شرایط ایده آل لازم است سامانه ای یکپارچه از پروپوزال های تصویب شده در کشور موجود باشد تا به عنوان معیار سنجش تازگی موضوع پایان نامه مورد استفاده قرار گیرد. با توجه به اینکه در حال حاضر چنین پایگاهی در کشور وجود ندارد لازم است که نکات زیر مورد توجه قرار گیرد</a:t>
            </a:r>
          </a:p>
          <a:p>
            <a:pPr algn="r" rtl="1"/>
            <a:r>
              <a:rPr lang="fa-IR" altLang="en-US" sz="2400" dirty="0" smtClean="0">
                <a:cs typeface="B Titr" pitchFamily="2" charset="-78"/>
              </a:rPr>
              <a:t>لذا در این راستا دو نکته بسیار حائز اهمیت است:</a:t>
            </a:r>
          </a:p>
          <a:p>
            <a:pPr algn="r" rtl="1"/>
            <a:r>
              <a:rPr lang="fa-IR" altLang="en-US" sz="2400" dirty="0" smtClean="0">
                <a:cs typeface="B Titr" pitchFamily="2" charset="-78"/>
              </a:rPr>
              <a:t>1. چگونه جستجو کنیم؟</a:t>
            </a:r>
          </a:p>
          <a:p>
            <a:pPr algn="r" rtl="1"/>
            <a:r>
              <a:rPr lang="fa-IR" altLang="en-US" sz="2400" dirty="0" smtClean="0">
                <a:cs typeface="B Titr" pitchFamily="2" charset="-78"/>
              </a:rPr>
              <a:t>2. کجا جستجو کنیم؟</a:t>
            </a:r>
          </a:p>
          <a:p>
            <a:pPr algn="just" rtl="1" eaLnBrk="1" hangingPunct="1">
              <a:lnSpc>
                <a:spcPct val="150000"/>
              </a:lnSpc>
            </a:pPr>
            <a:endParaRPr lang="fa-IR" altLang="en-US" sz="2400" dirty="0" smtClean="0"/>
          </a:p>
        </p:txBody>
      </p:sp>
    </p:spTree>
    <p:extLst>
      <p:ext uri="{BB962C8B-B14F-4D97-AF65-F5344CB8AC3E}">
        <p14:creationId xmlns:p14="http://schemas.microsoft.com/office/powerpoint/2010/main" val="926762195"/>
      </p:ext>
    </p:extLst>
  </p:cSld>
  <p:clrMapOvr>
    <a:masterClrMapping/>
  </p:clrMapOvr>
  <p:transition spd="slow">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63388"/>
            <a:ext cx="8229600" cy="1143000"/>
          </a:xfrm>
        </p:spPr>
        <p:txBody>
          <a:bodyPr rtlCol="1">
            <a:normAutofit/>
          </a:bodyPr>
          <a:lstStyle/>
          <a:p>
            <a:pPr eaLnBrk="1" fontAlgn="auto" hangingPunct="1">
              <a:spcAft>
                <a:spcPts val="0"/>
              </a:spcAft>
              <a:defRPr/>
            </a:pPr>
            <a:r>
              <a:rPr lang="fa-IR" altLang="en-US" b="1" dirty="0">
                <a:cs typeface="B Jadid" pitchFamily="2" charset="-78"/>
              </a:rPr>
              <a:t>بسط و مشخص کردن موضوع</a:t>
            </a:r>
            <a:endParaRPr lang="fa-IR" b="1" dirty="0">
              <a:solidFill>
                <a:schemeClr val="accent6">
                  <a:lumMod val="50000"/>
                </a:schemeClr>
              </a:solidFill>
              <a:cs typeface="B Jadid" pitchFamily="2" charset="-78"/>
            </a:endParaRPr>
          </a:p>
        </p:txBody>
      </p:sp>
      <p:sp>
        <p:nvSpPr>
          <p:cNvPr id="8195" name="Content Placeholder 2"/>
          <p:cNvSpPr>
            <a:spLocks noGrp="1"/>
          </p:cNvSpPr>
          <p:nvPr>
            <p:ph idx="1"/>
          </p:nvPr>
        </p:nvSpPr>
        <p:spPr/>
        <p:txBody>
          <a:bodyPr/>
          <a:lstStyle/>
          <a:p>
            <a:pPr algn="r" rtl="1"/>
            <a:r>
              <a:rPr lang="fa-IR" altLang="en-US" sz="2400" dirty="0" smtClean="0">
                <a:cs typeface="B Titr" pitchFamily="2" charset="-78"/>
              </a:rPr>
              <a:t>انتخاب کلیدواژه مناسب تاثیر مستقیم بر نتایج بازیابی دارد بنابراین برای انتخاب کلیدواژه به نکات زیر توجه فرمایید:</a:t>
            </a:r>
          </a:p>
          <a:p>
            <a:pPr algn="r" rtl="1"/>
            <a:r>
              <a:rPr lang="fa-IR" altLang="en-US" sz="2400" dirty="0" smtClean="0">
                <a:cs typeface="B Titr" pitchFamily="2" charset="-78"/>
              </a:rPr>
              <a:t> از کلید واژه های مختلف استفاده نمایید و صرفا به یک کلید واژه اکتفاء نکنید.</a:t>
            </a:r>
          </a:p>
          <a:p>
            <a:pPr algn="r" rtl="1"/>
            <a:r>
              <a:rPr lang="fa-IR" altLang="en-US" sz="2400" dirty="0" smtClean="0">
                <a:cs typeface="B Titr" pitchFamily="2" charset="-78"/>
              </a:rPr>
              <a:t>در انتخاب کلیدواژه تنها به عنوان اکتفا نکنید.</a:t>
            </a:r>
          </a:p>
          <a:p>
            <a:pPr algn="r" rtl="1"/>
            <a:r>
              <a:rPr lang="fa-IR" altLang="en-US" sz="2400" dirty="0" smtClean="0">
                <a:cs typeface="B Titr" pitchFamily="2" charset="-78"/>
              </a:rPr>
              <a:t>کل عنوان پایان نامه برای جستجو مناسب نیست (توجه داشته باشید که تکراری نبودن موضوع مطرح است)</a:t>
            </a:r>
          </a:p>
          <a:p>
            <a:pPr algn="r" rtl="1"/>
            <a:r>
              <a:rPr lang="fa-IR" altLang="en-US" sz="2400" dirty="0" smtClean="0">
                <a:cs typeface="B Titr" pitchFamily="2" charset="-78"/>
              </a:rPr>
              <a:t>تاجایی که امکان دارد از کلید واژه کوتاه و یک کلمه ای استفاده کنید.</a:t>
            </a:r>
          </a:p>
          <a:p>
            <a:pPr algn="r" rtl="1"/>
            <a:r>
              <a:rPr lang="fa-IR" altLang="en-US" sz="2400" dirty="0" smtClean="0">
                <a:cs typeface="B Titr" pitchFamily="2" charset="-78"/>
              </a:rPr>
              <a:t>برای جستجو به مترادفها، هم خانواده ها، هم ریشه ها، علامتهای اختصاری و .... به عنوان کلیدواژه توجه شود.</a:t>
            </a:r>
          </a:p>
          <a:p>
            <a:pPr algn="just" rtl="1" eaLnBrk="1" hangingPunct="1">
              <a:lnSpc>
                <a:spcPct val="150000"/>
              </a:lnSpc>
            </a:pPr>
            <a:endParaRPr lang="fa-IR" altLang="en-US" sz="2400" dirty="0" smtClean="0"/>
          </a:p>
        </p:txBody>
      </p:sp>
    </p:spTree>
    <p:extLst>
      <p:ext uri="{BB962C8B-B14F-4D97-AF65-F5344CB8AC3E}">
        <p14:creationId xmlns:p14="http://schemas.microsoft.com/office/powerpoint/2010/main" val="2923677088"/>
      </p:ext>
    </p:extLst>
  </p:cSld>
  <p:clrMapOvr>
    <a:masterClrMapping/>
  </p:clrMapOvr>
  <p:transition spd="slow">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143000"/>
          </a:xfrm>
        </p:spPr>
        <p:txBody>
          <a:bodyPr rtlCol="1">
            <a:normAutofit/>
          </a:bodyPr>
          <a:lstStyle/>
          <a:p>
            <a:pPr eaLnBrk="1" fontAlgn="auto" hangingPunct="1">
              <a:spcAft>
                <a:spcPts val="0"/>
              </a:spcAft>
              <a:defRPr/>
            </a:pPr>
            <a:r>
              <a:rPr lang="fa-IR" altLang="en-US" b="1" dirty="0">
                <a:cs typeface="B Jadid" pitchFamily="2" charset="-78"/>
              </a:rPr>
              <a:t>بسط و مشخص کردن موضوع</a:t>
            </a:r>
            <a:endParaRPr lang="fa-IR" b="1" dirty="0">
              <a:solidFill>
                <a:schemeClr val="accent6">
                  <a:lumMod val="50000"/>
                </a:schemeClr>
              </a:solidFill>
              <a:cs typeface="B Jadid" pitchFamily="2" charset="-78"/>
            </a:endParaRPr>
          </a:p>
        </p:txBody>
      </p:sp>
      <p:sp>
        <p:nvSpPr>
          <p:cNvPr id="9219" name="Content Placeholder 2"/>
          <p:cNvSpPr>
            <a:spLocks noGrp="1"/>
          </p:cNvSpPr>
          <p:nvPr>
            <p:ph idx="1"/>
          </p:nvPr>
        </p:nvSpPr>
        <p:spPr/>
        <p:txBody>
          <a:bodyPr/>
          <a:lstStyle/>
          <a:p>
            <a:pPr algn="r" rtl="1"/>
            <a:r>
              <a:rPr lang="fa-IR" altLang="en-US" sz="2400" dirty="0" smtClean="0">
                <a:cs typeface="B Titr" pitchFamily="2" charset="-78"/>
              </a:rPr>
              <a:t>با توجه به موارد فوق می توانید برای اطمینان از تکراری نبود موضوع پایان نامه خود مسیرهای زیر را امتحان کنید:</a:t>
            </a:r>
          </a:p>
          <a:p>
            <a:pPr algn="r" rtl="1"/>
            <a:r>
              <a:rPr lang="fa-IR" altLang="en-US" sz="2400" dirty="0" smtClean="0">
                <a:cs typeface="B Titr" pitchFamily="2" charset="-78"/>
                <a:hlinkClick r:id="rId2"/>
              </a:rPr>
              <a:t>جستجو در سایت ایرانداک</a:t>
            </a:r>
            <a:r>
              <a:rPr lang="fa-IR" altLang="en-US" sz="2400" dirty="0" smtClean="0">
                <a:cs typeface="B Titr" pitchFamily="2" charset="-78"/>
              </a:rPr>
              <a:t> (نیاز به ثبت نام اولیه دارد)</a:t>
            </a:r>
          </a:p>
          <a:p>
            <a:pPr algn="r" rtl="1"/>
            <a:r>
              <a:rPr lang="fa-IR" altLang="en-US" sz="2400" dirty="0" smtClean="0">
                <a:cs typeface="B Titr" pitchFamily="2" charset="-78"/>
                <a:hlinkClick r:id="rId3"/>
              </a:rPr>
              <a:t>جستجو در سیکا</a:t>
            </a:r>
            <a:r>
              <a:rPr lang="fa-IR" altLang="en-US" sz="2400" dirty="0" smtClean="0">
                <a:cs typeface="B Titr" pitchFamily="2" charset="-78"/>
              </a:rPr>
              <a:t> (سیستم یکپارچه کتابخانه های دانشگاه آزاد اسلامی)</a:t>
            </a:r>
          </a:p>
          <a:p>
            <a:pPr algn="r" rtl="1"/>
            <a:r>
              <a:rPr lang="fa-IR" altLang="en-US" sz="2400" dirty="0" smtClean="0">
                <a:cs typeface="B Titr" pitchFamily="2" charset="-78"/>
                <a:hlinkClick r:id="rId4"/>
              </a:rPr>
              <a:t>جستجو در شبکه جامع سیمرغ (نوسا)</a:t>
            </a:r>
            <a:endParaRPr lang="fa-IR" altLang="en-US" sz="2400" dirty="0" smtClean="0">
              <a:cs typeface="B Titr" pitchFamily="2" charset="-78"/>
            </a:endParaRPr>
          </a:p>
          <a:p>
            <a:pPr algn="r" rtl="1"/>
            <a:r>
              <a:rPr lang="fa-IR" altLang="en-US" sz="2400" dirty="0" smtClean="0">
                <a:cs typeface="B Titr" pitchFamily="2" charset="-78"/>
                <a:hlinkClick r:id="rId5"/>
              </a:rPr>
              <a:t>جستجو در طرح های پژوهشی جهاد دانشگاهی (</a:t>
            </a:r>
            <a:r>
              <a:rPr lang="en-US" altLang="en-US" sz="2400" dirty="0" smtClean="0">
                <a:cs typeface="B Titr" pitchFamily="2" charset="-78"/>
                <a:hlinkClick r:id="rId5"/>
              </a:rPr>
              <a:t>SID)</a:t>
            </a:r>
            <a:endParaRPr lang="en-US" altLang="en-US" sz="2400" dirty="0" smtClean="0">
              <a:cs typeface="B Titr" pitchFamily="2" charset="-78"/>
            </a:endParaRPr>
          </a:p>
          <a:p>
            <a:pPr algn="r" rtl="1"/>
            <a:r>
              <a:rPr lang="fa-IR" altLang="en-US" sz="2400" dirty="0" smtClean="0">
                <a:cs typeface="B Titr" pitchFamily="2" charset="-78"/>
                <a:hlinkClick r:id="rId6"/>
              </a:rPr>
              <a:t>جستجوی مستقیم در سایت کتابخانه های کشور</a:t>
            </a:r>
            <a:endParaRPr lang="fa-IR" altLang="en-US" sz="2400" dirty="0" smtClean="0">
              <a:cs typeface="B Titr" pitchFamily="2" charset="-78"/>
            </a:endParaRPr>
          </a:p>
          <a:p>
            <a:pPr algn="r" rtl="1"/>
            <a:r>
              <a:rPr lang="fa-IR" altLang="en-US" sz="2400" dirty="0" smtClean="0">
                <a:cs typeface="B Titr" pitchFamily="2" charset="-78"/>
              </a:rPr>
              <a:t>مشورت با اساتید مطرح در یک حوزه موضوعی </a:t>
            </a:r>
          </a:p>
          <a:p>
            <a:pPr algn="r" rtl="1"/>
            <a:endParaRPr lang="fa-IR" altLang="en-US" sz="2400" dirty="0">
              <a:cs typeface="B Titr" pitchFamily="2" charset="-78"/>
            </a:endParaRPr>
          </a:p>
          <a:p>
            <a:pPr marL="0" indent="0" algn="ctr" rtl="1">
              <a:buNone/>
            </a:pPr>
            <a:r>
              <a:rPr lang="fa-IR" sz="2400" dirty="0">
                <a:hlinkClick r:id="rId7"/>
              </a:rPr>
              <a:t>راهنمای جلوگیری از تکراری بودن موضوع پایان نامه</a:t>
            </a:r>
            <a:endParaRPr lang="fa-IR" altLang="en-US" sz="2400" dirty="0" smtClean="0">
              <a:cs typeface="B Titr" pitchFamily="2" charset="-78"/>
            </a:endParaRPr>
          </a:p>
          <a:p>
            <a:pPr algn="just" rtl="1" eaLnBrk="1" hangingPunct="1">
              <a:lnSpc>
                <a:spcPct val="150000"/>
              </a:lnSpc>
            </a:pPr>
            <a:endParaRPr lang="fa-IR" altLang="en-US" sz="2400" dirty="0" smtClean="0"/>
          </a:p>
        </p:txBody>
      </p:sp>
    </p:spTree>
    <p:extLst>
      <p:ext uri="{BB962C8B-B14F-4D97-AF65-F5344CB8AC3E}">
        <p14:creationId xmlns:p14="http://schemas.microsoft.com/office/powerpoint/2010/main" val="2406196538"/>
      </p:ext>
    </p:extLst>
  </p:cSld>
  <p:clrMapOvr>
    <a:masterClrMapping/>
  </p:clrMapOvr>
  <p:transition spd="slow">
    <p:push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28"/>
            <a:ext cx="8229600" cy="1143000"/>
          </a:xfrm>
        </p:spPr>
        <p:txBody>
          <a:bodyPr rtlCol="1">
            <a:normAutofit/>
          </a:bodyPr>
          <a:lstStyle/>
          <a:p>
            <a:pPr eaLnBrk="1" fontAlgn="auto" hangingPunct="1">
              <a:spcAft>
                <a:spcPts val="0"/>
              </a:spcAft>
              <a:defRPr/>
            </a:pPr>
            <a:r>
              <a:rPr lang="fa-IR" b="1" dirty="0" smtClean="0">
                <a:solidFill>
                  <a:srgbClr val="FF0080"/>
                </a:solidFill>
                <a:cs typeface="B Jadid" pitchFamily="2" charset="-78"/>
              </a:rPr>
              <a:t>شناسايي نوع منبع اطلاعاتي</a:t>
            </a:r>
            <a:endParaRPr lang="fa-IR" dirty="0" smtClean="0">
              <a:solidFill>
                <a:srgbClr val="FF0080"/>
              </a:solidFill>
              <a:cs typeface="B Jadid" pitchFamily="2" charset="-78"/>
            </a:endParaRPr>
          </a:p>
        </p:txBody>
      </p:sp>
      <p:sp>
        <p:nvSpPr>
          <p:cNvPr id="10243" name="Content Placeholder 2"/>
          <p:cNvSpPr>
            <a:spLocks noGrp="1"/>
          </p:cNvSpPr>
          <p:nvPr>
            <p:ph idx="1"/>
          </p:nvPr>
        </p:nvSpPr>
        <p:spPr>
          <a:xfrm>
            <a:off x="457200" y="1312713"/>
            <a:ext cx="8229600" cy="3700463"/>
          </a:xfrm>
        </p:spPr>
        <p:txBody>
          <a:bodyPr/>
          <a:lstStyle/>
          <a:p>
            <a:pPr algn="just" rtl="1" eaLnBrk="1" hangingPunct="1">
              <a:lnSpc>
                <a:spcPct val="150000"/>
              </a:lnSpc>
              <a:buFont typeface="Arial" pitchFamily="34" charset="0"/>
              <a:buNone/>
            </a:pPr>
            <a:r>
              <a:rPr lang="fa-IR" altLang="en-US" sz="2400" dirty="0" smtClean="0">
                <a:cs typeface="B Titr" pitchFamily="2" charset="-78"/>
              </a:rPr>
              <a:t>نخستين گام در يافتن منابع و ماخذ مورد نياز معرفي شده در انتهاي مقالاتي كه در حال مطالعه و استفاده از آن هستيد شناسايي نوع منبع است.</a:t>
            </a:r>
          </a:p>
          <a:p>
            <a:pPr algn="just" rtl="1" eaLnBrk="1" hangingPunct="1">
              <a:lnSpc>
                <a:spcPct val="150000"/>
              </a:lnSpc>
              <a:buFont typeface="Arial" pitchFamily="34" charset="0"/>
              <a:buNone/>
            </a:pPr>
            <a:endParaRPr lang="fa-IR" altLang="en-US" sz="2400" dirty="0" smtClean="0">
              <a:cs typeface="B Titr" pitchFamily="2" charset="-78"/>
            </a:endParaRPr>
          </a:p>
          <a:p>
            <a:pPr algn="just" rtl="1" eaLnBrk="1" hangingPunct="1">
              <a:lnSpc>
                <a:spcPct val="150000"/>
              </a:lnSpc>
              <a:buFont typeface="Arial" pitchFamily="34" charset="0"/>
              <a:buNone/>
            </a:pPr>
            <a:r>
              <a:rPr lang="fa-IR" altLang="en-US" sz="2400" dirty="0" smtClean="0">
                <a:cs typeface="B Titr" pitchFamily="2" charset="-78"/>
              </a:rPr>
              <a:t>شناخت نوع منبع تاثير مستقيمي بر انتخاب سامانه و روش جستجو و بازيابي شما دارد. به اين منظور ابتدا انواع قالب منابع معرفي شده در انتهاي مقالات را بر شمرده و سپس درباره روش هاي شناسايي آنها توضيح خواهيم داد.</a:t>
            </a:r>
          </a:p>
          <a:p>
            <a:pPr algn="just" rtl="1" eaLnBrk="1" hangingPunct="1">
              <a:lnSpc>
                <a:spcPct val="150000"/>
              </a:lnSpc>
            </a:pPr>
            <a:endParaRPr lang="fa-IR" altLang="en-US" sz="2400" dirty="0" smtClean="0"/>
          </a:p>
        </p:txBody>
      </p:sp>
    </p:spTree>
    <p:extLst>
      <p:ext uri="{BB962C8B-B14F-4D97-AF65-F5344CB8AC3E}">
        <p14:creationId xmlns:p14="http://schemas.microsoft.com/office/powerpoint/2010/main" val="2211723423"/>
      </p:ext>
    </p:extLst>
  </p:cSld>
  <p:clrMapOvr>
    <a:masterClrMapping/>
  </p:clrMapOvr>
  <p:transition spd="slow">
    <p:push dir="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4C4C4C"/>
      </a:dk1>
      <a:lt1>
        <a:srgbClr val="CCCCCC"/>
      </a:lt1>
      <a:dk2>
        <a:srgbClr val="FF0080"/>
      </a:dk2>
      <a:lt2>
        <a:srgbClr val="666666"/>
      </a:lt2>
      <a:accent1>
        <a:srgbClr val="333333"/>
      </a:accent1>
      <a:accent2>
        <a:srgbClr val="66CCFF"/>
      </a:accent2>
      <a:accent3>
        <a:srgbClr val="E2E2E2"/>
      </a:accent3>
      <a:accent4>
        <a:srgbClr val="404040"/>
      </a:accent4>
      <a:accent5>
        <a:srgbClr val="ADADAD"/>
      </a:accent5>
      <a:accent6>
        <a:srgbClr val="5CB9E7"/>
      </a:accent6>
      <a:hlink>
        <a:srgbClr val="FF0080"/>
      </a:hlink>
      <a:folHlink>
        <a:srgbClr val="6666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5709</TotalTime>
  <Words>868</Words>
  <Application>Microsoft Office PowerPoint</Application>
  <PresentationFormat>On-screen Show (4:3)</PresentationFormat>
  <Paragraphs>119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به نام خدا</vt:lpstr>
      <vt:lpstr>تعریف سواد اطلاعاتی: </vt:lpstr>
      <vt:lpstr>ويژگي ها و توانايي هايي فرد با سواد اطلاعاتی</vt:lpstr>
      <vt:lpstr>نیاز اطلاعاتی چیست؟</vt:lpstr>
      <vt:lpstr>انتخاب موضوع مناسب</vt:lpstr>
      <vt:lpstr>بسط و مشخص کردن موضوع</vt:lpstr>
      <vt:lpstr>بسط و مشخص کردن موضوع</vt:lpstr>
      <vt:lpstr>بسط و مشخص کردن موضوع</vt:lpstr>
      <vt:lpstr>شناسايي نوع منبع اطلاعاتي</vt:lpstr>
      <vt:lpstr>شناسايي نوع منبع اطلاعاتي</vt:lpstr>
      <vt:lpstr>مقاله</vt:lpstr>
      <vt:lpstr>مقالات: منتشر شده در مجلات</vt:lpstr>
      <vt:lpstr>مقالات: منتشر شده در مجموعه ها</vt:lpstr>
      <vt:lpstr>كتابها</vt:lpstr>
      <vt:lpstr>پايان نامه ها</vt:lpstr>
      <vt:lpstr>در دست انتشار</vt:lpstr>
      <vt:lpstr>نمونه عملی</vt:lpstr>
      <vt:lpstr>نقش منابع عمومی و مرجع</vt:lpstr>
      <vt:lpstr>چند نمونه از منابع مرجع الکترونیکی ریاضی و آمار</vt:lpstr>
      <vt:lpstr>انواع منابع اطلاعاتی</vt:lpstr>
      <vt:lpstr>توجه به هزینه سودمندی در استفاده از اطلاعات</vt:lpstr>
      <vt:lpstr>PowerPoint Presentation</vt:lpstr>
    </vt:vector>
  </TitlesOfParts>
  <Company>Presentation Magazine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Rainbow background design</dc:title>
  <dc:creator>Presentation Magazine</dc:creator>
  <cp:lastModifiedBy>sadeghi</cp:lastModifiedBy>
  <cp:revision>149</cp:revision>
  <dcterms:modified xsi:type="dcterms:W3CDTF">2015-04-21T07:00:58Z</dcterms:modified>
</cp:coreProperties>
</file>