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9" r:id="rId3"/>
    <p:sldId id="257" r:id="rId4"/>
    <p:sldId id="274" r:id="rId5"/>
    <p:sldId id="275" r:id="rId6"/>
    <p:sldId id="264" r:id="rId7"/>
    <p:sldId id="266" r:id="rId8"/>
    <p:sldId id="269" r:id="rId9"/>
    <p:sldId id="267" r:id="rId10"/>
    <p:sldId id="263" r:id="rId11"/>
    <p:sldId id="268" r:id="rId12"/>
    <p:sldId id="272" r:id="rId13"/>
    <p:sldId id="271"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660"/>
  </p:normalViewPr>
  <p:slideViewPr>
    <p:cSldViewPr>
      <p:cViewPr>
        <p:scale>
          <a:sx n="94" d="100"/>
          <a:sy n="94" d="100"/>
        </p:scale>
        <p:origin x="-1278"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1C3AC0C-7965-4623-B578-C06071F0050C}" type="datetimeFigureOut">
              <a:rPr lang="en-US" smtClean="0"/>
              <a:t>2/20/2017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41F4B8-C3EC-4213-BDDE-1425576506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C3AC0C-7965-4623-B578-C06071F0050C}" type="datetimeFigureOut">
              <a:rPr lang="en-US" smtClean="0"/>
              <a:t>2/20/2017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41F4B8-C3EC-4213-BDDE-1425576506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C3AC0C-7965-4623-B578-C06071F0050C}" type="datetimeFigureOut">
              <a:rPr lang="en-US" smtClean="0"/>
              <a:t>2/20/2017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41F4B8-C3EC-4213-BDDE-14255765061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1C3AC0C-7965-4623-B578-C06071F0050C}" type="datetimeFigureOut">
              <a:rPr lang="en-US" smtClean="0"/>
              <a:t>2/20/2017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041F4B8-C3EC-4213-BDDE-1425576506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1C3AC0C-7965-4623-B578-C06071F0050C}" type="datetimeFigureOut">
              <a:rPr lang="en-US" smtClean="0"/>
              <a:t>2/20/2017</a:t>
            </a:fld>
            <a:endParaRPr lang="en-US"/>
          </a:p>
        </p:txBody>
      </p:sp>
      <p:sp>
        <p:nvSpPr>
          <p:cNvPr id="9" name="Slide Number Placeholder 8"/>
          <p:cNvSpPr>
            <a:spLocks noGrp="1"/>
          </p:cNvSpPr>
          <p:nvPr>
            <p:ph type="sldNum" sz="quarter" idx="15"/>
          </p:nvPr>
        </p:nvSpPr>
        <p:spPr/>
        <p:txBody>
          <a:bodyPr rtlCol="0"/>
          <a:lstStyle/>
          <a:p>
            <a:fld id="{6041F4B8-C3EC-4213-BDDE-142557650618}"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1C3AC0C-7965-4623-B578-C06071F0050C}" type="datetimeFigureOut">
              <a:rPr lang="en-US" smtClean="0"/>
              <a:t>2/20/2017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041F4B8-C3EC-4213-BDDE-14255765061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1C3AC0C-7965-4623-B578-C06071F0050C}"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1F4B8-C3EC-4213-BDDE-142557650618}"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1C3AC0C-7965-4623-B578-C06071F0050C}" type="datetimeFigureOut">
              <a:rPr lang="en-US" smtClean="0"/>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41F4B8-C3EC-4213-BDDE-142557650618}"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1C3AC0C-7965-4623-B578-C06071F0050C}" type="datetimeFigureOut">
              <a:rPr lang="en-US" smtClean="0"/>
              <a:t>2/20/2017</a:t>
            </a:fld>
            <a:endParaRPr lang="en-US"/>
          </a:p>
        </p:txBody>
      </p:sp>
      <p:sp>
        <p:nvSpPr>
          <p:cNvPr id="7" name="Slide Number Placeholder 6"/>
          <p:cNvSpPr>
            <a:spLocks noGrp="1"/>
          </p:cNvSpPr>
          <p:nvPr>
            <p:ph type="sldNum" sz="quarter" idx="11"/>
          </p:nvPr>
        </p:nvSpPr>
        <p:spPr/>
        <p:txBody>
          <a:bodyPr rtlCol="0"/>
          <a:lstStyle/>
          <a:p>
            <a:fld id="{6041F4B8-C3EC-4213-BDDE-142557650618}"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3AC0C-7965-4623-B578-C06071F0050C}" type="datetimeFigureOut">
              <a:rPr lang="en-US" smtClean="0"/>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41F4B8-C3EC-4213-BDDE-14255765061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1C3AC0C-7965-4623-B578-C06071F0050C}" type="datetimeFigureOut">
              <a:rPr lang="en-US" smtClean="0"/>
              <a:t>2/20/2017</a:t>
            </a:fld>
            <a:endParaRPr lang="en-US"/>
          </a:p>
        </p:txBody>
      </p:sp>
      <p:sp>
        <p:nvSpPr>
          <p:cNvPr id="22" name="Slide Number Placeholder 21"/>
          <p:cNvSpPr>
            <a:spLocks noGrp="1"/>
          </p:cNvSpPr>
          <p:nvPr>
            <p:ph type="sldNum" sz="quarter" idx="15"/>
          </p:nvPr>
        </p:nvSpPr>
        <p:spPr/>
        <p:txBody>
          <a:bodyPr rtlCol="0"/>
          <a:lstStyle/>
          <a:p>
            <a:fld id="{6041F4B8-C3EC-4213-BDDE-142557650618}"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C3AC0C-7965-4623-B578-C06071F0050C}" type="datetimeFigureOut">
              <a:rPr lang="en-US" smtClean="0"/>
              <a:t>2/20/2017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41F4B8-C3EC-4213-BDDE-14255765061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1C3AC0C-7965-4623-B578-C06071F0050C}" type="datetimeFigureOut">
              <a:rPr lang="en-US" smtClean="0"/>
              <a:t>2/20/2017</a:t>
            </a:fld>
            <a:endParaRPr lang="en-US"/>
          </a:p>
        </p:txBody>
      </p:sp>
      <p:sp>
        <p:nvSpPr>
          <p:cNvPr id="18" name="Slide Number Placeholder 17"/>
          <p:cNvSpPr>
            <a:spLocks noGrp="1"/>
          </p:cNvSpPr>
          <p:nvPr>
            <p:ph type="sldNum" sz="quarter" idx="11"/>
          </p:nvPr>
        </p:nvSpPr>
        <p:spPr/>
        <p:txBody>
          <a:bodyPr rtlCol="0"/>
          <a:lstStyle/>
          <a:p>
            <a:fld id="{6041F4B8-C3EC-4213-BDDE-142557650618}"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3AC0C-7965-4623-B578-C06071F0050C}"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1F4B8-C3EC-4213-BDDE-142557650618}"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3AC0C-7965-4623-B578-C06071F0050C}"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1F4B8-C3EC-4213-BDDE-1425576506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1C3AC0C-7965-4623-B578-C06071F0050C}" type="datetimeFigureOut">
              <a:rPr lang="en-US" smtClean="0"/>
              <a:t>2/20/2017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41F4B8-C3EC-4213-BDDE-14255765061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C3AC0C-7965-4623-B578-C06071F0050C}" type="datetimeFigureOut">
              <a:rPr lang="en-US" smtClean="0"/>
              <a:t>2/20/2017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41F4B8-C3EC-4213-BDDE-14255765061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C3AC0C-7965-4623-B578-C06071F0050C}" type="datetimeFigureOut">
              <a:rPr lang="en-US" smtClean="0"/>
              <a:t>2/20/2017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041F4B8-C3EC-4213-BDDE-1425576506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1C3AC0C-7965-4623-B578-C06071F0050C}" type="datetimeFigureOut">
              <a:rPr lang="en-US" smtClean="0"/>
              <a:t>2/20/2017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041F4B8-C3EC-4213-BDDE-14255765061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1C3AC0C-7965-4623-B578-C06071F0050C}" type="datetimeFigureOut">
              <a:rPr lang="en-US" smtClean="0"/>
              <a:t>2/20/2017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041F4B8-C3EC-4213-BDDE-1425576506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1C3AC0C-7965-4623-B578-C06071F0050C}" type="datetimeFigureOut">
              <a:rPr lang="en-US" smtClean="0"/>
              <a:t>2/20/2017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41F4B8-C3EC-4213-BDDE-1425576506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1C3AC0C-7965-4623-B578-C06071F0050C}" type="datetimeFigureOut">
              <a:rPr lang="en-US" smtClean="0"/>
              <a:t>2/20/2017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41F4B8-C3EC-4213-BDDE-14255765061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1C3AC0C-7965-4623-B578-C06071F0050C}" type="datetimeFigureOut">
              <a:rPr lang="en-US" smtClean="0"/>
              <a:t>2/20/2017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41F4B8-C3EC-4213-BDDE-1425576506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1C3AC0C-7965-4623-B578-C06071F0050C}" type="datetimeFigureOut">
              <a:rPr lang="en-US" smtClean="0"/>
              <a:t>2/20/2017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041F4B8-C3EC-4213-BDDE-1425576506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rot="19784589">
            <a:off x="505432" y="2427174"/>
            <a:ext cx="8229600" cy="1803656"/>
          </a:xfrm>
        </p:spPr>
        <p:txBody>
          <a:bodyPr>
            <a:normAutofit/>
          </a:bodyPr>
          <a:lstStyle/>
          <a:p>
            <a:pPr algn="ctr">
              <a:buNone/>
            </a:pPr>
            <a:r>
              <a:rPr lang="fa-IR" sz="7500" dirty="0" smtClean="0">
                <a:cs typeface="B Jadid" pitchFamily="2" charset="-78"/>
              </a:rPr>
              <a:t>به نام خالق زیبایی ها</a:t>
            </a:r>
            <a:endParaRPr lang="en-US" sz="7500" dirty="0">
              <a:cs typeface="B 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2870" y="1484784"/>
            <a:ext cx="8229600" cy="4525963"/>
          </a:xfrm>
        </p:spPr>
        <p:txBody>
          <a:bodyPr/>
          <a:lstStyle/>
          <a:p>
            <a:pPr algn="r" rtl="1"/>
            <a:r>
              <a:rPr lang="fa-IR" sz="2400" dirty="0">
                <a:cs typeface="B Nazanin" pitchFamily="2" charset="-78"/>
              </a:rPr>
              <a:t>مدیریت در مستندات مقاله </a:t>
            </a:r>
          </a:p>
          <a:p>
            <a:pPr algn="r" rtl="1"/>
            <a:r>
              <a:rPr lang="fa-IR" sz="2400" dirty="0">
                <a:cs typeface="B Nazanin" pitchFamily="2" charset="-78"/>
              </a:rPr>
              <a:t>تغییر و تبدیل مقاله به فرمت انتشار مورد نظر در محیط </a:t>
            </a:r>
            <a:r>
              <a:rPr lang="en-US" sz="2400" dirty="0">
                <a:cs typeface="B Nazanin" pitchFamily="2" charset="-78"/>
              </a:rPr>
              <a:t>word </a:t>
            </a:r>
            <a:r>
              <a:rPr lang="fa-IR" sz="2400" dirty="0">
                <a:cs typeface="B Nazanin" pitchFamily="2" charset="-78"/>
              </a:rPr>
              <a:t>و در محیط </a:t>
            </a:r>
            <a:r>
              <a:rPr lang="en-US" sz="2400" dirty="0">
                <a:cs typeface="B Nazanin" pitchFamily="2" charset="-78"/>
              </a:rPr>
              <a:t>Endnote web </a:t>
            </a:r>
          </a:p>
          <a:p>
            <a:pPr algn="r" rtl="1"/>
            <a:r>
              <a:rPr lang="fa-IR" sz="2400" dirty="0">
                <a:cs typeface="B Nazanin" pitchFamily="2" charset="-78"/>
              </a:rPr>
              <a:t>تدوین و نوشتن مقاله به صورت </a:t>
            </a:r>
            <a:r>
              <a:rPr lang="en-US" sz="2400" dirty="0">
                <a:cs typeface="B Nazanin" pitchFamily="2" charset="-78"/>
              </a:rPr>
              <a:t>online</a:t>
            </a:r>
          </a:p>
          <a:p>
            <a:pPr algn="r" rtl="1"/>
            <a:r>
              <a:rPr lang="fa-IR" sz="2400" dirty="0">
                <a:cs typeface="B Nazanin" pitchFamily="2" charset="-78"/>
              </a:rPr>
              <a:t>ذخیره نتایج جستجو در پایگاه </a:t>
            </a:r>
            <a:r>
              <a:rPr lang="en-US" sz="2400" dirty="0">
                <a:cs typeface="B Nazanin" pitchFamily="2" charset="-78"/>
              </a:rPr>
              <a:t>ISI </a:t>
            </a:r>
            <a:r>
              <a:rPr lang="fa-IR" sz="2400" dirty="0">
                <a:cs typeface="B Nazanin" pitchFamily="2" charset="-78"/>
              </a:rPr>
              <a:t>در </a:t>
            </a:r>
            <a:r>
              <a:rPr lang="en-US" sz="2400" dirty="0">
                <a:cs typeface="B Nazanin" pitchFamily="2" charset="-78"/>
              </a:rPr>
              <a:t>endnote</a:t>
            </a:r>
          </a:p>
          <a:p>
            <a:pPr algn="r" rtl="1"/>
            <a:r>
              <a:rPr lang="fa-IR" sz="2400" dirty="0">
                <a:cs typeface="B Nazanin" pitchFamily="2" charset="-78"/>
              </a:rPr>
              <a:t>ویرایش و به اشتراک گذاری حوزه کاری با سایر کاربران </a:t>
            </a:r>
            <a:endParaRPr lang="en-US" sz="2400" dirty="0" smtClean="0">
              <a:cs typeface="B Nazanin" pitchFamily="2" charset="-78"/>
            </a:endParaRPr>
          </a:p>
          <a:p>
            <a:pPr algn="r" rtl="1"/>
            <a:r>
              <a:rPr lang="fa-IR" sz="2400" smtClean="0">
                <a:cs typeface="B Nazanin" pitchFamily="2" charset="-78"/>
              </a:rPr>
              <a:t>استناد دهی با بیش از 5000 نوع شیوه ( در نرم افزار 700 شیوه )</a:t>
            </a:r>
            <a:endParaRPr lang="fa-IR" sz="2400" dirty="0">
              <a:cs typeface="B Nazanin" pitchFamily="2" charset="-78"/>
            </a:endParaRPr>
          </a:p>
          <a:p>
            <a:pPr algn="r" rtl="1"/>
            <a:endParaRPr lang="en-US" dirty="0"/>
          </a:p>
        </p:txBody>
      </p:sp>
      <p:sp>
        <p:nvSpPr>
          <p:cNvPr id="3" name="Title 2"/>
          <p:cNvSpPr>
            <a:spLocks noGrp="1"/>
          </p:cNvSpPr>
          <p:nvPr>
            <p:ph type="title"/>
          </p:nvPr>
        </p:nvSpPr>
        <p:spPr/>
        <p:txBody>
          <a:bodyPr/>
          <a:lstStyle/>
          <a:p>
            <a:r>
              <a:rPr lang="fa-IR" dirty="0" smtClean="0"/>
              <a:t>کاربرد نرم افزار                              </a:t>
            </a:r>
            <a:endParaRPr lang="en-US" dirty="0"/>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l="35480" t="29492" r="31648" b="54839"/>
          <a:stretch>
            <a:fillRect/>
          </a:stretch>
        </p:blipFill>
        <p:spPr bwMode="auto">
          <a:xfrm>
            <a:off x="1259632" y="332656"/>
            <a:ext cx="3348038"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543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3200" dirty="0" smtClean="0"/>
              <a:t>1- گردآوری</a:t>
            </a:r>
            <a:r>
              <a:rPr lang="en-US" sz="3200" dirty="0" smtClean="0"/>
              <a:t> :</a:t>
            </a:r>
            <a:r>
              <a:rPr lang="fa-IR" sz="2400" dirty="0" smtClean="0"/>
              <a:t>به </a:t>
            </a:r>
            <a:r>
              <a:rPr lang="fa-IR" sz="2400" dirty="0"/>
              <a:t>دو صورت دستی و از طریق اینترنت( قابلیت ذخیره تا 100 هزار رکورد با فایل ضمیمه را دارد)</a:t>
            </a:r>
          </a:p>
          <a:p>
            <a:pPr algn="r" rtl="1"/>
            <a:endParaRPr lang="en-US" sz="3200" dirty="0" smtClean="0"/>
          </a:p>
          <a:p>
            <a:pPr algn="r" rtl="1"/>
            <a:r>
              <a:rPr lang="fa-IR" sz="3200" dirty="0" smtClean="0"/>
              <a:t>2- سازماندهی</a:t>
            </a:r>
            <a:endParaRPr lang="en-US" sz="3200" dirty="0" smtClean="0"/>
          </a:p>
          <a:p>
            <a:pPr algn="r" rtl="1"/>
            <a:endParaRPr lang="fa-IR" sz="3200" dirty="0" smtClean="0"/>
          </a:p>
          <a:p>
            <a:pPr algn="r" rtl="1"/>
            <a:r>
              <a:rPr lang="fa-IR" sz="3200" dirty="0" smtClean="0"/>
              <a:t>3- استفاده در</a:t>
            </a:r>
            <a:r>
              <a:rPr lang="fa-IR" sz="1200" dirty="0" smtClean="0"/>
              <a:t> </a:t>
            </a:r>
            <a:r>
              <a:rPr lang="en-US" sz="2000" dirty="0" smtClean="0"/>
              <a:t>word</a:t>
            </a:r>
            <a:endParaRPr lang="en-US" sz="2000" dirty="0"/>
          </a:p>
        </p:txBody>
      </p:sp>
      <p:sp>
        <p:nvSpPr>
          <p:cNvPr id="3" name="Title 2"/>
          <p:cNvSpPr>
            <a:spLocks noGrp="1"/>
          </p:cNvSpPr>
          <p:nvPr>
            <p:ph type="title"/>
          </p:nvPr>
        </p:nvSpPr>
        <p:spPr/>
        <p:txBody>
          <a:bodyPr/>
          <a:lstStyle/>
          <a:p>
            <a:pPr algn="ctr"/>
            <a:r>
              <a:rPr lang="fa-IR" dirty="0" smtClean="0"/>
              <a:t>مراحل ایجاد کتابخانه </a:t>
            </a:r>
            <a:endParaRPr lang="en-US" dirty="0"/>
          </a:p>
        </p:txBody>
      </p:sp>
    </p:spTree>
    <p:extLst>
      <p:ext uri="{BB962C8B-B14F-4D97-AF65-F5344CB8AC3E}">
        <p14:creationId xmlns:p14="http://schemas.microsoft.com/office/powerpoint/2010/main" val="954787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معرفی ورژن </a:t>
            </a:r>
            <a:r>
              <a:rPr lang="en-US" dirty="0" smtClean="0"/>
              <a:t>desktop , web </a:t>
            </a:r>
            <a:r>
              <a:rPr lang="fa-IR" dirty="0" smtClean="0"/>
              <a:t> نرم افزار</a:t>
            </a:r>
          </a:p>
          <a:p>
            <a:pPr algn="r" rtl="1"/>
            <a:r>
              <a:rPr lang="fa-IR" dirty="0" smtClean="0"/>
              <a:t>نصب نرم افزار</a:t>
            </a:r>
          </a:p>
          <a:p>
            <a:pPr algn="r" rtl="1"/>
            <a:r>
              <a:rPr lang="fa-IR" dirty="0" smtClean="0"/>
              <a:t>ایجاد کتابخانه</a:t>
            </a:r>
          </a:p>
          <a:p>
            <a:pPr algn="r" rtl="1"/>
            <a:r>
              <a:rPr lang="fa-IR" dirty="0" smtClean="0"/>
              <a:t>معرفی قسمتهای نرم افزار ( سه قسمت مدیریت – داده ها – اطلاعات هر رکورد)</a:t>
            </a:r>
          </a:p>
          <a:p>
            <a:pPr algn="r" rtl="1"/>
            <a:r>
              <a:rPr lang="fa-IR" dirty="0" smtClean="0"/>
              <a:t>گردآوری داده به صورت دستی </a:t>
            </a:r>
          </a:p>
          <a:p>
            <a:pPr algn="r" rtl="1"/>
            <a:r>
              <a:rPr lang="fa-IR" dirty="0" smtClean="0"/>
              <a:t>گردآوری داده از طریق اینترنت</a:t>
            </a:r>
          </a:p>
          <a:p>
            <a:pPr algn="r" rtl="1"/>
            <a:r>
              <a:rPr lang="fa-IR" dirty="0" smtClean="0"/>
              <a:t>معرفی و استفاده از پایگاههای فارسی</a:t>
            </a:r>
          </a:p>
          <a:p>
            <a:pPr algn="r" rtl="1"/>
            <a:r>
              <a:rPr lang="fa-IR" dirty="0" smtClean="0"/>
              <a:t>معرفی و استفاده از پایگاههای لاتین</a:t>
            </a:r>
          </a:p>
          <a:p>
            <a:pPr algn="r" rtl="1"/>
            <a:endParaRPr lang="en-US" dirty="0"/>
          </a:p>
        </p:txBody>
      </p:sp>
      <p:sp>
        <p:nvSpPr>
          <p:cNvPr id="3" name="Title 2"/>
          <p:cNvSpPr>
            <a:spLocks noGrp="1"/>
          </p:cNvSpPr>
          <p:nvPr>
            <p:ph type="title"/>
          </p:nvPr>
        </p:nvSpPr>
        <p:spPr/>
        <p:txBody>
          <a:bodyPr>
            <a:normAutofit fontScale="90000"/>
          </a:bodyPr>
          <a:lstStyle/>
          <a:p>
            <a:pPr algn="ctr"/>
            <a:r>
              <a:rPr lang="fa-IR" dirty="0"/>
              <a:t>مراحل ایجاد کتابخانه </a:t>
            </a:r>
            <a:r>
              <a:rPr lang="fa-IR" dirty="0" smtClean="0"/>
              <a:t>– ادامه </a:t>
            </a:r>
            <a:br>
              <a:rPr lang="fa-IR" dirty="0" smtClean="0"/>
            </a:br>
            <a:endParaRPr lang="en-US" dirty="0"/>
          </a:p>
        </p:txBody>
      </p:sp>
    </p:spTree>
    <p:extLst>
      <p:ext uri="{BB962C8B-B14F-4D97-AF65-F5344CB8AC3E}">
        <p14:creationId xmlns:p14="http://schemas.microsoft.com/office/powerpoint/2010/main" val="2043541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ضمیمه کردن عکس و متن مقاله</a:t>
            </a:r>
          </a:p>
          <a:p>
            <a:pPr algn="r" rtl="1"/>
            <a:r>
              <a:rPr lang="fa-IR" dirty="0" smtClean="0"/>
              <a:t>ارزش گذاری مقالات </a:t>
            </a:r>
          </a:p>
          <a:p>
            <a:pPr algn="r" rtl="1"/>
            <a:r>
              <a:rPr lang="fa-IR" dirty="0" smtClean="0"/>
              <a:t>مدیریت و دسته بندی مقالات</a:t>
            </a:r>
          </a:p>
          <a:p>
            <a:pPr algn="r" rtl="1"/>
            <a:r>
              <a:rPr lang="fa-IR" dirty="0" smtClean="0"/>
              <a:t>استناددهی در فایل </a:t>
            </a:r>
            <a:r>
              <a:rPr lang="en-US" dirty="0" smtClean="0"/>
              <a:t>word</a:t>
            </a:r>
          </a:p>
          <a:p>
            <a:pPr algn="r" rtl="1"/>
            <a:r>
              <a:rPr lang="fa-IR" dirty="0" smtClean="0"/>
              <a:t>تعریف </a:t>
            </a:r>
            <a:r>
              <a:rPr lang="en-US" dirty="0" smtClean="0"/>
              <a:t>style </a:t>
            </a:r>
            <a:endParaRPr lang="en-US" dirty="0"/>
          </a:p>
        </p:txBody>
      </p:sp>
      <p:sp>
        <p:nvSpPr>
          <p:cNvPr id="3" name="Title 2"/>
          <p:cNvSpPr>
            <a:spLocks noGrp="1"/>
          </p:cNvSpPr>
          <p:nvPr>
            <p:ph type="title"/>
          </p:nvPr>
        </p:nvSpPr>
        <p:spPr/>
        <p:txBody>
          <a:bodyPr>
            <a:normAutofit fontScale="90000"/>
          </a:bodyPr>
          <a:lstStyle/>
          <a:p>
            <a:pPr algn="ctr"/>
            <a:r>
              <a:rPr lang="fa-IR" dirty="0"/>
              <a:t>مراحل ایجاد کتابخانه – ادامه </a:t>
            </a:r>
            <a:br>
              <a:rPr lang="fa-IR" dirty="0"/>
            </a:br>
            <a:endParaRPr lang="en-US" dirty="0"/>
          </a:p>
        </p:txBody>
      </p:sp>
    </p:spTree>
    <p:extLst>
      <p:ext uri="{BB962C8B-B14F-4D97-AF65-F5344CB8AC3E}">
        <p14:creationId xmlns:p14="http://schemas.microsoft.com/office/powerpoint/2010/main" val="4190648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501008"/>
            <a:ext cx="8229600" cy="3096344"/>
          </a:xfrm>
        </p:spPr>
        <p:style>
          <a:lnRef idx="2">
            <a:schemeClr val="accent1"/>
          </a:lnRef>
          <a:fillRef idx="1">
            <a:schemeClr val="lt1"/>
          </a:fillRef>
          <a:effectRef idx="0">
            <a:schemeClr val="accent1"/>
          </a:effectRef>
          <a:fontRef idx="minor">
            <a:schemeClr val="dk1"/>
          </a:fontRef>
        </p:style>
        <p:txBody>
          <a:bodyPr>
            <a:noAutofit/>
          </a:bodyPr>
          <a:lstStyle/>
          <a:p>
            <a:pPr algn="ctr"/>
            <a:r>
              <a:rPr lang="fa-IR" sz="2800" b="1" dirty="0" smtClean="0">
                <a:solidFill>
                  <a:schemeClr val="tx1"/>
                </a:solidFill>
                <a:cs typeface="B Yekan" pitchFamily="2" charset="-78"/>
              </a:rPr>
              <a:t>آشنایی با  نرم </a:t>
            </a:r>
            <a:r>
              <a:rPr lang="fa-IR" sz="2800" b="1" i="1" dirty="0" smtClean="0">
                <a:solidFill>
                  <a:schemeClr val="tx1"/>
                </a:solidFill>
                <a:cs typeface="B Yekan" pitchFamily="2" charset="-78"/>
              </a:rPr>
              <a:t>افزار </a:t>
            </a:r>
            <a:r>
              <a:rPr lang="en-US" sz="2800" b="1" i="1" dirty="0" smtClean="0">
                <a:solidFill>
                  <a:schemeClr val="tx1"/>
                </a:solidFill>
                <a:cs typeface="B Yekan" pitchFamily="2" charset="-78"/>
              </a:rPr>
              <a:t>            </a:t>
            </a:r>
            <a:r>
              <a:rPr lang="fa-IR" sz="2800" b="1" i="1" dirty="0" smtClean="0">
                <a:solidFill>
                  <a:schemeClr val="tx1"/>
                </a:solidFill>
                <a:cs typeface="B Yekan" pitchFamily="2" charset="-78"/>
              </a:rPr>
              <a:t/>
            </a:r>
            <a:br>
              <a:rPr lang="fa-IR" sz="2800" b="1" i="1" dirty="0" smtClean="0">
                <a:solidFill>
                  <a:schemeClr val="tx1"/>
                </a:solidFill>
                <a:cs typeface="B Yekan" pitchFamily="2" charset="-78"/>
              </a:rPr>
            </a:br>
            <a:r>
              <a:rPr lang="fa-IR" sz="2800" b="1" i="1" dirty="0" smtClean="0">
                <a:solidFill>
                  <a:schemeClr val="tx1"/>
                </a:solidFill>
                <a:cs typeface="B Yekan" pitchFamily="2" charset="-78"/>
              </a:rPr>
              <a:t/>
            </a:r>
            <a:br>
              <a:rPr lang="fa-IR" sz="2800" b="1" i="1" dirty="0" smtClean="0">
                <a:solidFill>
                  <a:schemeClr val="tx1"/>
                </a:solidFill>
                <a:cs typeface="B Yekan" pitchFamily="2" charset="-78"/>
              </a:rPr>
            </a:br>
            <a:r>
              <a:rPr lang="en-US" sz="2800" b="1" i="1" dirty="0" smtClean="0">
                <a:solidFill>
                  <a:schemeClr val="tx1"/>
                </a:solidFill>
                <a:cs typeface="B Yekan" pitchFamily="2" charset="-78"/>
              </a:rPr>
              <a:t>ENDNOTE</a:t>
            </a:r>
            <a:r>
              <a:rPr lang="fa-IR" sz="2800" b="1" dirty="0" smtClean="0">
                <a:solidFill>
                  <a:schemeClr val="tx1"/>
                </a:solidFill>
                <a:cs typeface="B Yekan" pitchFamily="2" charset="-78"/>
              </a:rPr>
              <a:t/>
            </a:r>
            <a:br>
              <a:rPr lang="fa-IR" sz="2800" b="1" dirty="0" smtClean="0">
                <a:solidFill>
                  <a:schemeClr val="tx1"/>
                </a:solidFill>
                <a:cs typeface="B Yekan" pitchFamily="2" charset="-78"/>
              </a:rPr>
            </a:br>
            <a:r>
              <a:rPr lang="fa-IR" sz="2800" b="1" dirty="0" smtClean="0">
                <a:solidFill>
                  <a:schemeClr val="tx1"/>
                </a:solidFill>
                <a:cs typeface="B Yekan" pitchFamily="2" charset="-78"/>
              </a:rPr>
              <a:t/>
            </a:r>
            <a:br>
              <a:rPr lang="fa-IR" sz="2800" b="1" dirty="0" smtClean="0">
                <a:solidFill>
                  <a:schemeClr val="tx1"/>
                </a:solidFill>
                <a:cs typeface="B Yekan" pitchFamily="2" charset="-78"/>
              </a:rPr>
            </a:br>
            <a:r>
              <a:rPr lang="fa-IR" sz="2000" b="1" dirty="0" smtClean="0">
                <a:solidFill>
                  <a:schemeClr val="tx1"/>
                </a:solidFill>
                <a:cs typeface="B Yekan" pitchFamily="2" charset="-78"/>
              </a:rPr>
              <a:t>فرزانه فرجامی </a:t>
            </a:r>
            <a:r>
              <a:rPr lang="en-US" sz="2000" b="1" dirty="0" smtClean="0">
                <a:solidFill>
                  <a:schemeClr val="tx1"/>
                </a:solidFill>
                <a:cs typeface="B Yekan" pitchFamily="2" charset="-78"/>
              </a:rPr>
              <a:t/>
            </a:r>
            <a:br>
              <a:rPr lang="en-US" sz="2000" b="1" dirty="0" smtClean="0">
                <a:solidFill>
                  <a:schemeClr val="tx1"/>
                </a:solidFill>
                <a:cs typeface="B Yekan" pitchFamily="2" charset="-78"/>
              </a:rPr>
            </a:br>
            <a:r>
              <a:rPr lang="en-US" sz="1800" b="1" dirty="0" smtClean="0">
                <a:solidFill>
                  <a:schemeClr val="tx1"/>
                </a:solidFill>
                <a:cs typeface="B Yekan" pitchFamily="2" charset="-78"/>
              </a:rPr>
              <a:t>farjami@um.ac.ir</a:t>
            </a:r>
            <a:r>
              <a:rPr lang="en-US" sz="4400" b="1" dirty="0" smtClean="0">
                <a:cs typeface="B Titr" pitchFamily="2" charset="-78"/>
              </a:rPr>
              <a:t/>
            </a:r>
            <a:br>
              <a:rPr lang="en-US" sz="4400" b="1" dirty="0" smtClean="0">
                <a:cs typeface="B Titr" pitchFamily="2" charset="-78"/>
              </a:rPr>
            </a:br>
            <a:endParaRPr lang="en-US" sz="2800" b="1" dirty="0"/>
          </a:p>
        </p:txBody>
      </p:sp>
      <p:pic>
        <p:nvPicPr>
          <p:cNvPr id="5" name="Content Placeholder 4" descr="osol-va-fonone-MOZAKEREH.jpg"/>
          <p:cNvPicPr>
            <a:picLocks noGrp="1" noChangeAspect="1"/>
          </p:cNvPicPr>
          <p:nvPr>
            <p:ph sz="quarter" idx="1"/>
          </p:nvPr>
        </p:nvPicPr>
        <p:blipFill>
          <a:blip r:embed="rId2" cstate="print"/>
          <a:stretch>
            <a:fillRect/>
          </a:stretch>
        </p:blipFill>
        <p:spPr>
          <a:xfrm>
            <a:off x="2555776" y="0"/>
            <a:ext cx="4104456" cy="3745835"/>
          </a:xfrm>
          <a:prstGeom prst="ellipse">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2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5"/>
                                        </p:tgtEl>
                                        <p:attrNameLst>
                                          <p:attrName>ppt_x</p:attrName>
                                          <p:attrName>ppt_y</p:attrName>
                                        </p:attrNameLst>
                                      </p:cBhvr>
                                    </p:animMotion>
                                    <p:animEffect transition="in" filter="fade">
                                      <p:cBhvr>
                                        <p:cTn id="9" dur="2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616624"/>
          </a:xfrm>
        </p:spPr>
        <p:txBody>
          <a:bodyPr>
            <a:normAutofit/>
          </a:bodyPr>
          <a:lstStyle/>
          <a:p>
            <a:pPr algn="ctr" rtl="1"/>
            <a:r>
              <a:rPr lang="fa-IR" dirty="0"/>
              <a:t>استناد دهی ، اهمیت و ضرورت آن</a:t>
            </a:r>
            <a:endParaRPr lang="en-US" dirty="0"/>
          </a:p>
          <a:p>
            <a:pPr algn="ctr" rtl="1"/>
            <a:r>
              <a:rPr lang="fa-IR" dirty="0"/>
              <a:t>شیوه های استناد دهی استاندار رایج</a:t>
            </a:r>
            <a:endParaRPr lang="en-US" dirty="0"/>
          </a:p>
          <a:p>
            <a:pPr algn="ctr" rtl="1"/>
            <a:r>
              <a:rPr lang="fa-IR" dirty="0"/>
              <a:t>انواع نرم افزارهای استناد دهی</a:t>
            </a:r>
            <a:endParaRPr lang="en-US" dirty="0"/>
          </a:p>
          <a:p>
            <a:pPr algn="ctr" rtl="1"/>
            <a:r>
              <a:rPr lang="fa-IR" dirty="0"/>
              <a:t>لزوم استفاده از نرم افزارهای استناد دهی</a:t>
            </a:r>
            <a:endParaRPr lang="en-US" dirty="0"/>
          </a:p>
          <a:p>
            <a:pPr algn="ctr" rtl="1"/>
            <a:r>
              <a:rPr lang="fa-IR" dirty="0"/>
              <a:t>نرم افزار اند نوت- مقدمه</a:t>
            </a:r>
            <a:endParaRPr lang="en-US" dirty="0"/>
          </a:p>
          <a:p>
            <a:pPr algn="ctr" rtl="1"/>
            <a:r>
              <a:rPr lang="fa-IR" dirty="0"/>
              <a:t>نرم افزار اند نوت – کاربرد</a:t>
            </a:r>
            <a:endParaRPr lang="en-US" dirty="0"/>
          </a:p>
          <a:p>
            <a:pPr algn="ctr" rtl="1"/>
            <a:r>
              <a:rPr lang="fa-IR" dirty="0"/>
              <a:t>مراحل ایجاد کتابخانه</a:t>
            </a:r>
            <a:endParaRPr lang="en-US" dirty="0"/>
          </a:p>
          <a:p>
            <a:pPr algn="ctr" rtl="1"/>
            <a:r>
              <a:rPr lang="fa-IR" dirty="0"/>
              <a:t>معرفی نسخه  </a:t>
            </a:r>
            <a:r>
              <a:rPr lang="en-US" dirty="0"/>
              <a:t>desktop , web </a:t>
            </a:r>
            <a:r>
              <a:rPr lang="fa-IR" dirty="0"/>
              <a:t> نرم افزار</a:t>
            </a:r>
            <a:endParaRPr lang="en-US" dirty="0"/>
          </a:p>
          <a:p>
            <a:pPr algn="ctr" rtl="1"/>
            <a:r>
              <a:rPr lang="fa-IR" dirty="0"/>
              <a:t>نصب نرم افزار</a:t>
            </a:r>
            <a:endParaRPr lang="en-US" dirty="0"/>
          </a:p>
          <a:p>
            <a:pPr algn="ctr" rtl="1"/>
            <a:r>
              <a:rPr lang="fa-IR" dirty="0"/>
              <a:t>ایجاد </a:t>
            </a:r>
            <a:r>
              <a:rPr lang="fa-IR" dirty="0" smtClean="0"/>
              <a:t>کتابخانه</a:t>
            </a:r>
          </a:p>
          <a:p>
            <a:pPr algn="ctr" rtl="1"/>
            <a:r>
              <a:rPr lang="fa-IR" dirty="0"/>
              <a:t>معرفی قسمتهای نرم افزار ( سه قسمت مدیریت – داده ها – اطلاعات هر رکورد)</a:t>
            </a:r>
            <a:endParaRPr lang="en-US" dirty="0"/>
          </a:p>
          <a:p>
            <a:pPr algn="ctr" rtl="1"/>
            <a:endParaRPr lang="en-US" dirty="0"/>
          </a:p>
        </p:txBody>
      </p:sp>
      <p:sp>
        <p:nvSpPr>
          <p:cNvPr id="3" name="Title 2"/>
          <p:cNvSpPr>
            <a:spLocks noGrp="1"/>
          </p:cNvSpPr>
          <p:nvPr>
            <p:ph type="title"/>
          </p:nvPr>
        </p:nvSpPr>
        <p:spPr>
          <a:xfrm>
            <a:off x="457200" y="274638"/>
            <a:ext cx="8229600" cy="778098"/>
          </a:xfrm>
        </p:spPr>
        <p:txBody>
          <a:bodyPr/>
          <a:lstStyle/>
          <a:p>
            <a:pPr algn="ctr"/>
            <a:r>
              <a:rPr lang="fa-IR" dirty="0" smtClean="0"/>
              <a:t>فهرست مطالب </a:t>
            </a:r>
            <a:endParaRPr lang="en-US" dirty="0"/>
          </a:p>
        </p:txBody>
      </p:sp>
    </p:spTree>
    <p:extLst>
      <p:ext uri="{BB962C8B-B14F-4D97-AF65-F5344CB8AC3E}">
        <p14:creationId xmlns:p14="http://schemas.microsoft.com/office/powerpoint/2010/main" val="95905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32656"/>
            <a:ext cx="8229600" cy="5674635"/>
          </a:xfrm>
        </p:spPr>
        <p:txBody>
          <a:bodyPr>
            <a:normAutofit lnSpcReduction="10000"/>
          </a:bodyPr>
          <a:lstStyle/>
          <a:p>
            <a:pPr algn="ctr" rtl="1"/>
            <a:r>
              <a:rPr lang="fa-IR" dirty="0" smtClean="0"/>
              <a:t>ورود اطلاعات و ثبت داده </a:t>
            </a:r>
            <a:r>
              <a:rPr lang="fa-IR" dirty="0"/>
              <a:t>به صورت دستی</a:t>
            </a:r>
            <a:endParaRPr lang="en-US" dirty="0"/>
          </a:p>
          <a:p>
            <a:pPr algn="ctr" rtl="1"/>
            <a:r>
              <a:rPr lang="fa-IR" dirty="0"/>
              <a:t>گردآوری </a:t>
            </a:r>
            <a:r>
              <a:rPr lang="fa-IR" dirty="0" smtClean="0"/>
              <a:t>و انتقال داده </a:t>
            </a:r>
            <a:r>
              <a:rPr lang="fa-IR" dirty="0"/>
              <a:t>از طریق اینترنت</a:t>
            </a:r>
            <a:endParaRPr lang="en-US" dirty="0"/>
          </a:p>
          <a:p>
            <a:pPr algn="ctr" rtl="1"/>
            <a:r>
              <a:rPr lang="fa-IR" dirty="0"/>
              <a:t>گردآوری </a:t>
            </a:r>
            <a:r>
              <a:rPr lang="fa-IR" dirty="0" smtClean="0"/>
              <a:t>و انتقال داده از </a:t>
            </a:r>
            <a:r>
              <a:rPr lang="fa-IR" dirty="0"/>
              <a:t>طریق پایگاهها</a:t>
            </a:r>
            <a:endParaRPr lang="en-US" dirty="0"/>
          </a:p>
          <a:p>
            <a:pPr algn="ctr" rtl="1"/>
            <a:r>
              <a:rPr lang="fa-IR" dirty="0"/>
              <a:t>معرفی و استفاده از پایگاههای فارسی</a:t>
            </a:r>
            <a:endParaRPr lang="en-US" dirty="0"/>
          </a:p>
          <a:p>
            <a:pPr algn="ctr" rtl="1"/>
            <a:r>
              <a:rPr lang="fa-IR" dirty="0"/>
              <a:t>معرفی و استفاده از پایگاههای لاتین</a:t>
            </a:r>
            <a:endParaRPr lang="en-US" dirty="0"/>
          </a:p>
          <a:p>
            <a:pPr algn="ctr" rtl="1"/>
            <a:r>
              <a:rPr lang="fa-IR" dirty="0"/>
              <a:t>مرتب سازی منابع از طریق عنوان، نویسنده، سال و ...</a:t>
            </a:r>
            <a:endParaRPr lang="en-US" dirty="0"/>
          </a:p>
          <a:p>
            <a:pPr algn="ctr" rtl="1"/>
            <a:r>
              <a:rPr lang="fa-IR" dirty="0"/>
              <a:t>معرفی جعبه ابزار اند نوت</a:t>
            </a:r>
            <a:endParaRPr lang="en-US" dirty="0"/>
          </a:p>
          <a:p>
            <a:pPr algn="ctr" rtl="1"/>
            <a:r>
              <a:rPr lang="fa-IR" dirty="0"/>
              <a:t>جستجو در کتابخانه</a:t>
            </a:r>
            <a:endParaRPr lang="en-US" dirty="0"/>
          </a:p>
          <a:p>
            <a:pPr algn="ctr" rtl="1"/>
            <a:r>
              <a:rPr lang="fa-IR" dirty="0"/>
              <a:t>ضمیمه کردن عکس و متن </a:t>
            </a:r>
            <a:endParaRPr lang="en-US" dirty="0"/>
          </a:p>
          <a:p>
            <a:pPr algn="ctr" rtl="1"/>
            <a:r>
              <a:rPr lang="fa-IR" dirty="0"/>
              <a:t>ارزش گذاری مقالات</a:t>
            </a:r>
            <a:endParaRPr lang="en-US" dirty="0"/>
          </a:p>
          <a:p>
            <a:pPr algn="ctr" rtl="1"/>
            <a:r>
              <a:rPr lang="fa-IR" dirty="0"/>
              <a:t>مدیریت و دسته بندی مقالات</a:t>
            </a:r>
            <a:endParaRPr lang="en-US" dirty="0"/>
          </a:p>
          <a:p>
            <a:pPr algn="ctr" rtl="1"/>
            <a:r>
              <a:rPr lang="en-US" dirty="0"/>
              <a:t>Import</a:t>
            </a:r>
          </a:p>
          <a:p>
            <a:pPr algn="ctr" rtl="1"/>
            <a:r>
              <a:rPr lang="en-US" dirty="0" err="1"/>
              <a:t>Expor</a:t>
            </a:r>
            <a:endParaRPr lang="en-US" dirty="0"/>
          </a:p>
        </p:txBody>
      </p:sp>
    </p:spTree>
    <p:extLst>
      <p:ext uri="{BB962C8B-B14F-4D97-AF65-F5344CB8AC3E}">
        <p14:creationId xmlns:p14="http://schemas.microsoft.com/office/powerpoint/2010/main" val="1742922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84576"/>
          </a:xfrm>
        </p:spPr>
        <p:txBody>
          <a:bodyPr>
            <a:normAutofit fontScale="77500" lnSpcReduction="20000"/>
          </a:bodyPr>
          <a:lstStyle/>
          <a:p>
            <a:pPr algn="just" rtl="1">
              <a:lnSpc>
                <a:spcPct val="150000"/>
              </a:lnSpc>
            </a:pPr>
            <a:r>
              <a:rPr lang="fa-IR" sz="2800" dirty="0">
                <a:solidFill>
                  <a:srgbClr val="002060"/>
                </a:solidFill>
                <a:cs typeface="B Nazanin" pitchFamily="2" charset="-78"/>
              </a:rPr>
              <a:t>استناد کردن، عمل ارجاع به کار نویسندگان دیگر،در قسمتی از متن خود </a:t>
            </a:r>
            <a:r>
              <a:rPr lang="fa-IR" sz="2800" dirty="0" smtClean="0">
                <a:solidFill>
                  <a:srgbClr val="002060"/>
                </a:solidFill>
                <a:cs typeface="B Nazanin" pitchFamily="2" charset="-78"/>
              </a:rPr>
              <a:t>است. </a:t>
            </a:r>
            <a:r>
              <a:rPr lang="fa-IR" sz="2800" dirty="0">
                <a:solidFill>
                  <a:srgbClr val="002060"/>
                </a:solidFill>
                <a:cs typeface="B Nazanin" pitchFamily="2" charset="-78"/>
              </a:rPr>
              <a:t>هر استنادی مستلزم یک رفرنس در پایان کار می باشد. علل دیگر استناد و رفرنس دادن صحیح عبارتند از :</a:t>
            </a:r>
          </a:p>
          <a:p>
            <a:pPr algn="just" rtl="1">
              <a:lnSpc>
                <a:spcPct val="150000"/>
              </a:lnSpc>
            </a:pPr>
            <a:r>
              <a:rPr lang="fa-IR" sz="2800" dirty="0" smtClean="0">
                <a:cs typeface="B Nazanin" pitchFamily="2" charset="-78"/>
              </a:rPr>
              <a:t>دسترسی </a:t>
            </a:r>
            <a:r>
              <a:rPr lang="fa-IR" sz="2800" dirty="0">
                <a:cs typeface="B Nazanin" pitchFamily="2" charset="-78"/>
              </a:rPr>
              <a:t>به ﻓﻬﺮﺳﺖ ﻣﻨﺎﺑﻊ‌ ﻣﻮﺭﺩ ﺍﺳﺘﻨﺎﺩ در پایان متن </a:t>
            </a:r>
          </a:p>
          <a:p>
            <a:pPr algn="just" rtl="1">
              <a:lnSpc>
                <a:spcPct val="150000"/>
              </a:lnSpc>
            </a:pPr>
            <a:r>
              <a:rPr lang="fa-IR" sz="2800" dirty="0">
                <a:cs typeface="B Nazanin" pitchFamily="2" charset="-78"/>
              </a:rPr>
              <a:t>ﻫﺪﺍﻳﺖ ﻣﺨﺎﻃﺒﺎﻥ ﺑﻪ منشاء ﺍﺻﻠﻲ ﺍﻧﺪﻳﺸﻪ‌ﻫﺎ، ﻳﺎﻓﺘﻪ‌ﻫﺎ ﻭ ﺩﺍﺩﻩ‌ﻫﺎﻱ ﺍﺭﺍﺋﻪ ﺷﺪﻩ ﺩﺭ ﻣﺘﻦ ﺍﺻﻠﻲ </a:t>
            </a:r>
          </a:p>
          <a:p>
            <a:pPr algn="just" rtl="1">
              <a:lnSpc>
                <a:spcPct val="150000"/>
              </a:lnSpc>
            </a:pPr>
            <a:r>
              <a:rPr lang="fa-IR" sz="2800" dirty="0">
                <a:cs typeface="B Nazanin" pitchFamily="2" charset="-78"/>
              </a:rPr>
              <a:t>روشن‌تر شدن مطلب برای نویسنده و آگاهی بیشتر مخاطب</a:t>
            </a:r>
            <a:endParaRPr lang="en-US" sz="2800" dirty="0">
              <a:cs typeface="B Nazanin" pitchFamily="2" charset="-78"/>
            </a:endParaRPr>
          </a:p>
          <a:p>
            <a:pPr algn="just" rtl="1">
              <a:lnSpc>
                <a:spcPct val="150000"/>
              </a:lnSpc>
            </a:pPr>
            <a:r>
              <a:rPr lang="fa-IR" sz="2800" dirty="0">
                <a:cs typeface="B Nazanin" pitchFamily="2" charset="-78"/>
              </a:rPr>
              <a:t>اعتباربخشی به اثر تالیفی و تحقیقی </a:t>
            </a:r>
          </a:p>
          <a:p>
            <a:pPr algn="just" rtl="1">
              <a:lnSpc>
                <a:spcPct val="150000"/>
              </a:lnSpc>
            </a:pPr>
            <a:r>
              <a:rPr lang="fa-IR" sz="2800" dirty="0">
                <a:cs typeface="B Nazanin" pitchFamily="2" charset="-78"/>
              </a:rPr>
              <a:t>جلوه ای از امانت‌داری مولف را به تصویر می‌کشد و درواقع نمادی از اخلاق پژوهش است.</a:t>
            </a:r>
          </a:p>
          <a:p>
            <a:pPr algn="r" rtl="1">
              <a:lnSpc>
                <a:spcPct val="150000"/>
              </a:lnSpc>
            </a:pPr>
            <a:r>
              <a:rPr lang="fa-IR" sz="2800" smtClean="0">
                <a:cs typeface="B Nazanin" pitchFamily="2" charset="-78"/>
              </a:rPr>
              <a:t>عدم </a:t>
            </a:r>
            <a:r>
              <a:rPr lang="fa-IR" sz="2800" dirty="0" smtClean="0">
                <a:cs typeface="B Nazanin" pitchFamily="2" charset="-78"/>
              </a:rPr>
              <a:t>آسیب رسانی به اعتبار </a:t>
            </a:r>
            <a:r>
              <a:rPr lang="fa-IR" sz="2800" dirty="0">
                <a:cs typeface="B Nazanin" pitchFamily="2" charset="-78"/>
              </a:rPr>
              <a:t>داده‌ها </a:t>
            </a:r>
            <a:r>
              <a:rPr lang="fa-IR" sz="2800" dirty="0" smtClean="0">
                <a:cs typeface="B Nazanin" pitchFamily="2" charset="-78"/>
              </a:rPr>
              <a:t>.</a:t>
            </a:r>
          </a:p>
        </p:txBody>
      </p:sp>
      <p:sp>
        <p:nvSpPr>
          <p:cNvPr id="3" name="Title 2"/>
          <p:cNvSpPr>
            <a:spLocks noGrp="1"/>
          </p:cNvSpPr>
          <p:nvPr>
            <p:ph type="title"/>
          </p:nvPr>
        </p:nvSpPr>
        <p:spPr/>
        <p:txBody>
          <a:bodyPr/>
          <a:lstStyle/>
          <a:p>
            <a:pPr algn="ctr"/>
            <a:r>
              <a:rPr lang="fa-IR" dirty="0" smtClean="0"/>
              <a:t>استناد دهی ،اهمیت و ضرورت آن</a:t>
            </a:r>
            <a:endParaRPr lang="en-US" dirty="0"/>
          </a:p>
        </p:txBody>
      </p:sp>
    </p:spTree>
    <p:extLst>
      <p:ext uri="{BB962C8B-B14F-4D97-AF65-F5344CB8AC3E}">
        <p14:creationId xmlns:p14="http://schemas.microsoft.com/office/powerpoint/2010/main" val="2895177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544616"/>
          </a:xfrm>
        </p:spPr>
        <p:txBody>
          <a:bodyPr>
            <a:normAutofit fontScale="62500" lnSpcReduction="20000"/>
          </a:bodyPr>
          <a:lstStyle/>
          <a:p>
            <a:pPr algn="just" rtl="1">
              <a:lnSpc>
                <a:spcPct val="200000"/>
              </a:lnSpc>
              <a:defRPr/>
            </a:pPr>
            <a:r>
              <a:rPr lang="fa-IR" sz="2800" b="1" dirty="0">
                <a:cs typeface="B Nazanin" pitchFamily="2" charset="-78"/>
              </a:rPr>
              <a:t>شیوه‌نامه انجمن روانشناسی آمریکا (</a:t>
            </a:r>
            <a:r>
              <a:rPr lang="en-US" sz="2800" b="1" dirty="0">
                <a:latin typeface="Arial" pitchFamily="34" charset="0"/>
                <a:cs typeface="Arial" pitchFamily="34" charset="0"/>
              </a:rPr>
              <a:t>APA</a:t>
            </a:r>
            <a:r>
              <a:rPr lang="fa-IR" sz="2800" b="1" dirty="0">
                <a:cs typeface="B Nazanin" pitchFamily="2" charset="-78"/>
              </a:rPr>
              <a:t>):</a:t>
            </a:r>
          </a:p>
          <a:p>
            <a:pPr marL="0" indent="0" algn="r" rtl="1">
              <a:buFontTx/>
              <a:buNone/>
              <a:defRPr/>
            </a:pPr>
            <a:r>
              <a:rPr lang="ar-SA" sz="2800" dirty="0"/>
              <a:t>شیوه­نامه «ای. پی. ای» یکی از مهم ترین شیوه­نامه­ها در نظام‌های استنادی نویسنده – تاریخ است. در استناد به نوشته­های علمی به ویژه در حوزه­های علوم اجتماعی استفاده می­شود. </a:t>
            </a:r>
            <a:endParaRPr lang="en-US" sz="2800" dirty="0"/>
          </a:p>
          <a:p>
            <a:pPr algn="just" rtl="1">
              <a:lnSpc>
                <a:spcPct val="200000"/>
              </a:lnSpc>
              <a:defRPr/>
            </a:pPr>
            <a:r>
              <a:rPr lang="fa-IR" sz="2800" b="1" dirty="0">
                <a:cs typeface="B Nazanin" pitchFamily="2" charset="-78"/>
              </a:rPr>
              <a:t>شیوه‌نامه شیکاگو:</a:t>
            </a:r>
          </a:p>
          <a:p>
            <a:pPr marL="0" indent="0" algn="just" rtl="1">
              <a:lnSpc>
                <a:spcPct val="200000"/>
              </a:lnSpc>
              <a:buFontTx/>
              <a:buNone/>
              <a:defRPr/>
            </a:pPr>
            <a:r>
              <a:rPr lang="ar-SA" sz="2800" dirty="0"/>
              <a:t>روش قدمتی یک صد ساله دارد و پانزدهمین ویرایش آن در سال 2003 مورد بازبینی قرار گرفت </a:t>
            </a:r>
            <a:r>
              <a:rPr lang="fa-IR" sz="2800" dirty="0"/>
              <a:t>.</a:t>
            </a:r>
            <a:endParaRPr lang="fa-IR" sz="2800" dirty="0">
              <a:cs typeface="B Nazanin" pitchFamily="2" charset="-78"/>
            </a:endParaRPr>
          </a:p>
          <a:p>
            <a:pPr algn="just" rtl="1">
              <a:lnSpc>
                <a:spcPct val="200000"/>
              </a:lnSpc>
              <a:defRPr/>
            </a:pPr>
            <a:r>
              <a:rPr lang="fa-IR" sz="2800" b="1" dirty="0">
                <a:cs typeface="B Nazanin" pitchFamily="2" charset="-78"/>
              </a:rPr>
              <a:t>شیوه‌نامه ونکوور:</a:t>
            </a:r>
          </a:p>
          <a:p>
            <a:pPr marL="0" indent="0" algn="just" rtl="1">
              <a:lnSpc>
                <a:spcPct val="200000"/>
              </a:lnSpc>
              <a:buFontTx/>
              <a:buNone/>
              <a:defRPr/>
            </a:pPr>
            <a:r>
              <a:rPr lang="ar-SA" sz="2800" dirty="0"/>
              <a:t>ﺷﯿﻮه اﺳﺘﻨﺎد وﻧﮑﻮور، ﻣﺒﺘﻨﯽ ﺑﺮ ﻧﻈﺎم ﺗﻮاﻟﯽ اﺳﺘﻨﺎد اﺳﺖ. ﻣﻄﺎﺑﻖ اﯾﻦ ﺷﯿﻮه ﻗﺎﻋﺪه ﮐﻠﯽ ﺑﺮاي اﺳـﺘﻨﺎد در ﻣـﺘﻦ اﯾـﻦ اﺳـﺖ ﮐـﻪ ﻣﻨﺎﺑﻊ ﺑﻪﺗﺮﺗﯿﺐ اﺳﺘﻨﺎد، ﺑﺎ اﺳﺘﻔﺎده از اﻋﺪاد، در داﺧﻞ ﭘﺮاﻧﺘﺰ، ﯾﺎ ﮐﺮوﺷﻪ، ﯾﺎ ﺑﻪﺻﻮرت پانویس  ﺷﻤﺎرهﮔﺬاري ﺷﻮﻧﺪ. </a:t>
            </a:r>
            <a:endParaRPr lang="fa-IR" sz="2800" dirty="0" smtClean="0"/>
          </a:p>
          <a:p>
            <a:pPr marL="0" indent="0" algn="just" rtl="1">
              <a:lnSpc>
                <a:spcPct val="200000"/>
              </a:lnSpc>
              <a:buFontTx/>
              <a:buNone/>
              <a:defRPr/>
            </a:pPr>
            <a:r>
              <a:rPr lang="fa-IR" sz="2800" dirty="0" smtClean="0">
                <a:cs typeface="B Nazanin" pitchFamily="2" charset="-78"/>
              </a:rPr>
              <a:t>	</a:t>
            </a:r>
            <a:r>
              <a:rPr lang="fa-IR" sz="2800" b="1" dirty="0" smtClean="0">
                <a:cs typeface="B Nazanin" pitchFamily="2" charset="-78"/>
              </a:rPr>
              <a:t>شیوه نامه تورابیان </a:t>
            </a:r>
          </a:p>
          <a:p>
            <a:pPr marL="0" indent="0" algn="just" rtl="1">
              <a:lnSpc>
                <a:spcPct val="200000"/>
              </a:lnSpc>
              <a:buFontTx/>
              <a:buNone/>
              <a:defRPr/>
            </a:pPr>
            <a:r>
              <a:rPr lang="fa-IR" sz="2800" b="1" dirty="0" smtClean="0">
                <a:cs typeface="B Nazanin" pitchFamily="2" charset="-78"/>
              </a:rPr>
              <a:t>	شیوه نامه هاروارد و .......</a:t>
            </a:r>
            <a:endParaRPr lang="fa-IR" sz="2800" b="1" dirty="0">
              <a:cs typeface="B Nazanin" pitchFamily="2" charset="-78"/>
            </a:endParaRPr>
          </a:p>
          <a:p>
            <a:endParaRPr lang="en-US" dirty="0"/>
          </a:p>
        </p:txBody>
      </p:sp>
      <p:sp>
        <p:nvSpPr>
          <p:cNvPr id="3" name="Title 2"/>
          <p:cNvSpPr>
            <a:spLocks noGrp="1"/>
          </p:cNvSpPr>
          <p:nvPr>
            <p:ph type="title"/>
          </p:nvPr>
        </p:nvSpPr>
        <p:spPr/>
        <p:txBody>
          <a:bodyPr/>
          <a:lstStyle/>
          <a:p>
            <a:pPr algn="ctr"/>
            <a:r>
              <a:rPr lang="fa-IR" dirty="0">
                <a:cs typeface="B Nazanin" pitchFamily="2" charset="-78"/>
              </a:rPr>
              <a:t>شیوه‌های استناددهی استاندارد رایج </a:t>
            </a:r>
            <a:endParaRPr lang="en-US" dirty="0"/>
          </a:p>
        </p:txBody>
      </p:sp>
    </p:spTree>
    <p:extLst>
      <p:ext uri="{BB962C8B-B14F-4D97-AF65-F5344CB8AC3E}">
        <p14:creationId xmlns:p14="http://schemas.microsoft.com/office/powerpoint/2010/main" val="3964911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err="1" smtClean="0">
                <a:solidFill>
                  <a:srgbClr val="C00000"/>
                </a:solidFill>
                <a:effectLst>
                  <a:outerShdw blurRad="38100" dist="38100" dir="2700000" algn="tl">
                    <a:srgbClr val="000000">
                      <a:alpha val="43137"/>
                    </a:srgbClr>
                  </a:outerShdw>
                </a:effectLst>
              </a:rPr>
              <a:t>Z</a:t>
            </a:r>
            <a:r>
              <a:rPr lang="en-US" b="1" dirty="0" err="1" smtClean="0">
                <a:effectLst>
                  <a:outerShdw blurRad="38100" dist="38100" dir="2700000" algn="tl">
                    <a:srgbClr val="000000">
                      <a:alpha val="43137"/>
                    </a:srgbClr>
                  </a:outerShdw>
                </a:effectLst>
              </a:rPr>
              <a:t>otero</a:t>
            </a:r>
            <a:endParaRPr lang="fa-IR" b="1" dirty="0" smtClean="0">
              <a:effectLst>
                <a:outerShdw blurRad="38100" dist="38100" dir="2700000" algn="tl">
                  <a:srgbClr val="000000">
                    <a:alpha val="43137"/>
                  </a:srgbClr>
                </a:outerShdw>
              </a:effectLst>
            </a:endParaRPr>
          </a:p>
          <a:p>
            <a:r>
              <a:rPr lang="en-US" dirty="0" err="1" smtClean="0"/>
              <a:t>Refrence</a:t>
            </a:r>
            <a:r>
              <a:rPr lang="en-US" dirty="0" smtClean="0"/>
              <a:t> manager</a:t>
            </a:r>
          </a:p>
          <a:p>
            <a:r>
              <a:rPr lang="en-US" dirty="0" err="1" smtClean="0"/>
              <a:t>Mendeley</a:t>
            </a:r>
            <a:endParaRPr lang="en-US" dirty="0" smtClean="0"/>
          </a:p>
          <a:p>
            <a:r>
              <a:rPr lang="en-US" dirty="0" err="1" smtClean="0"/>
              <a:t>Refworks</a:t>
            </a:r>
            <a:endParaRPr lang="en-US" dirty="0" smtClean="0"/>
          </a:p>
          <a:p>
            <a:r>
              <a:rPr lang="en-US" dirty="0" smtClean="0"/>
              <a:t>papers</a:t>
            </a:r>
            <a:endParaRPr lang="en-US" dirty="0"/>
          </a:p>
        </p:txBody>
      </p:sp>
      <p:sp>
        <p:nvSpPr>
          <p:cNvPr id="3" name="Title 2"/>
          <p:cNvSpPr>
            <a:spLocks noGrp="1"/>
          </p:cNvSpPr>
          <p:nvPr>
            <p:ph type="title"/>
          </p:nvPr>
        </p:nvSpPr>
        <p:spPr/>
        <p:txBody>
          <a:bodyPr/>
          <a:lstStyle/>
          <a:p>
            <a:pPr algn="ctr" rtl="1"/>
            <a:r>
              <a:rPr lang="fa-IR" dirty="0">
                <a:effectLst>
                  <a:outerShdw blurRad="50800" dist="38100" algn="tr" rotWithShape="0">
                    <a:prstClr val="black">
                      <a:alpha val="40000"/>
                    </a:prstClr>
                  </a:outerShdw>
                </a:effectLst>
                <a:cs typeface="B Davat" pitchFamily="2" charset="-78"/>
              </a:rPr>
              <a:t>انواع نرم افزارهای استناددهی </a:t>
            </a:r>
          </a:p>
        </p:txBody>
      </p:sp>
      <p:pic>
        <p:nvPicPr>
          <p:cNvPr id="4" name="Picture 3" descr="خانه"/>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005064"/>
            <a:ext cx="15335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4633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rtl="1">
              <a:lnSpc>
                <a:spcPct val="200000"/>
              </a:lnSpc>
            </a:pPr>
            <a:r>
              <a:rPr lang="fa-IR" sz="2400" dirty="0">
                <a:cs typeface="B Nazanin" pitchFamily="2" charset="-78"/>
              </a:rPr>
              <a:t>نرم‌افزارهای مدیریت استناددهی، سه کاربرد عمده را ارائه می‌دهند:</a:t>
            </a:r>
            <a:endParaRPr lang="en-US" sz="2400" dirty="0">
              <a:cs typeface="B Nazanin" pitchFamily="2" charset="-78"/>
            </a:endParaRPr>
          </a:p>
          <a:p>
            <a:pPr lvl="1" algn="just" rtl="1">
              <a:lnSpc>
                <a:spcPct val="200000"/>
              </a:lnSpc>
              <a:buFont typeface="Wingdings" pitchFamily="2" charset="2"/>
              <a:buChar char="ü"/>
            </a:pPr>
            <a:r>
              <a:rPr lang="fa-IR" sz="2400" dirty="0">
                <a:cs typeface="B Nazanin" pitchFamily="2" charset="-78"/>
              </a:rPr>
              <a:t>ذخیره کردن لیست مراجع مورد استفاده در یک تحقیق، در کتابخانه‌ای جدای از متن مقاله</a:t>
            </a:r>
          </a:p>
          <a:p>
            <a:pPr lvl="1" algn="just" rtl="1">
              <a:lnSpc>
                <a:spcPct val="200000"/>
              </a:lnSpc>
              <a:buFont typeface="Wingdings" pitchFamily="2" charset="2"/>
              <a:buChar char="ü"/>
            </a:pPr>
            <a:r>
              <a:rPr lang="fa-IR" sz="2400" dirty="0">
                <a:cs typeface="B Nazanin" pitchFamily="2" charset="-78"/>
              </a:rPr>
              <a:t>وارد کردن استنادها و کتابشناسی بااستفاده از شیوه‌های تعیین شده در متن</a:t>
            </a:r>
          </a:p>
          <a:p>
            <a:pPr lvl="1" algn="just" rtl="1">
              <a:lnSpc>
                <a:spcPct val="200000"/>
              </a:lnSpc>
              <a:buFont typeface="Wingdings" pitchFamily="2" charset="2"/>
              <a:buChar char="ü"/>
            </a:pPr>
            <a:r>
              <a:rPr lang="fa-IR" sz="2400" dirty="0">
                <a:cs typeface="B Nazanin" pitchFamily="2" charset="-78"/>
              </a:rPr>
              <a:t>مرتب کردن اطلاعاتی که یک محقق در طی سازماندهی دانش در طول پژوهش خود به دست می‌آورد و یا با آن برخورد می‌کند.</a:t>
            </a:r>
          </a:p>
          <a:p>
            <a:endParaRPr lang="en-US" dirty="0"/>
          </a:p>
        </p:txBody>
      </p:sp>
      <p:sp>
        <p:nvSpPr>
          <p:cNvPr id="3" name="Title 2"/>
          <p:cNvSpPr>
            <a:spLocks noGrp="1"/>
          </p:cNvSpPr>
          <p:nvPr>
            <p:ph type="title"/>
          </p:nvPr>
        </p:nvSpPr>
        <p:spPr/>
        <p:txBody>
          <a:bodyPr/>
          <a:lstStyle/>
          <a:p>
            <a:pPr algn="ctr"/>
            <a:r>
              <a:rPr lang="fa-IR" dirty="0">
                <a:cs typeface="B Nazanin" pitchFamily="2" charset="-78"/>
              </a:rPr>
              <a:t>لزوم استفاده از نرم‌افزارهای استناددهی</a:t>
            </a:r>
            <a:endParaRPr lang="en-US" dirty="0"/>
          </a:p>
        </p:txBody>
      </p:sp>
    </p:spTree>
    <p:extLst>
      <p:ext uri="{BB962C8B-B14F-4D97-AF65-F5344CB8AC3E}">
        <p14:creationId xmlns:p14="http://schemas.microsoft.com/office/powerpoint/2010/main" val="2352190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buNone/>
            </a:pPr>
            <a:r>
              <a:rPr lang="fa-IR" sz="2400" b="1" dirty="0" smtClean="0">
                <a:cs typeface="B Nazanin" pitchFamily="2" charset="-78"/>
              </a:rPr>
              <a:t>این  نرم  افزار که  توسط تامسون  اسپسیفیک  تهیه و  عرضه شده، ابزاری  کارآمد  جهت مديريت  اطلاعات کتابشناختی  و  سازماندهی منابع و مواخذ می باشد. از طريق این نرم افزار شما قادر به ذخیره و سازماندهی  انواع  مطالب  کتابشناختی  با فرمت ها و  استانداردهای مختلف هستید. این اطلاعات میتواند مقاله  مجله،  مقاله  کنفرانس ، کتاب، پایان نامه ، استاندارد، ثبت اختراع و ... باشد. از  طریق   این نرم افزار میتوانید به راحتی مدارک خود را  در واژه پرداز  ورد  ذخیره نماييد و همچنین منابع و ماخذ برای پایان نامه یا تحقیق های خود با هر نوع استاندارد خاصی که در نظر دارید، ایجاد کنید.</a:t>
            </a:r>
          </a:p>
          <a:p>
            <a:pPr algn="r"/>
            <a:endParaRPr lang="en-US" sz="2400" dirty="0">
              <a:cs typeface="B Nazanin" pitchFamily="2" charset="-78"/>
            </a:endParaRPr>
          </a:p>
        </p:txBody>
      </p:sp>
      <p:sp>
        <p:nvSpPr>
          <p:cNvPr id="2" name="Title 1"/>
          <p:cNvSpPr>
            <a:spLocks noGrp="1"/>
          </p:cNvSpPr>
          <p:nvPr>
            <p:ph type="title"/>
          </p:nvPr>
        </p:nvSpPr>
        <p:spPr/>
        <p:txBody>
          <a:bodyPr/>
          <a:lstStyle/>
          <a:p>
            <a:pPr algn="r"/>
            <a:r>
              <a:rPr lang="fa-IR" dirty="0" smtClean="0">
                <a:cs typeface="B Titr" pitchFamily="2" charset="-78"/>
              </a:rPr>
              <a:t>      نرم افزار</a:t>
            </a:r>
            <a:r>
              <a:rPr lang="fa-IR" dirty="0" smtClean="0"/>
              <a:t> </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l="35480" t="29492" r="31648" b="54839"/>
          <a:stretch>
            <a:fillRect/>
          </a:stretch>
        </p:blipFill>
        <p:spPr bwMode="auto">
          <a:xfrm>
            <a:off x="1979712" y="476672"/>
            <a:ext cx="3348038"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509</TotalTime>
  <Words>738</Words>
  <Application>Microsoft Office PowerPoint</Application>
  <PresentationFormat>On-screen Show (4:3)</PresentationFormat>
  <Paragraphs>85</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Concourse</vt:lpstr>
      <vt:lpstr>Oriel</vt:lpstr>
      <vt:lpstr>PowerPoint Presentation</vt:lpstr>
      <vt:lpstr>آشنایی با  نرم افزار               ENDNOTE  فرزانه فرجامی  farjami@um.ac.ir </vt:lpstr>
      <vt:lpstr>فهرست مطالب </vt:lpstr>
      <vt:lpstr>PowerPoint Presentation</vt:lpstr>
      <vt:lpstr>استناد دهی ،اهمیت و ضرورت آن</vt:lpstr>
      <vt:lpstr>شیوه‌های استناددهی استاندارد رایج </vt:lpstr>
      <vt:lpstr>انواع نرم افزارهای استناددهی </vt:lpstr>
      <vt:lpstr>لزوم استفاده از نرم‌افزارهای استناددهی</vt:lpstr>
      <vt:lpstr>      نرم افزار </vt:lpstr>
      <vt:lpstr>کاربرد نرم افزار                              </vt:lpstr>
      <vt:lpstr>مراحل ایجاد کتابخانه </vt:lpstr>
      <vt:lpstr>مراحل ایجاد کتابخانه – ادامه  </vt:lpstr>
      <vt:lpstr>مراحل ایجاد کتابخانه – ادامه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rafie</cp:lastModifiedBy>
  <cp:revision>39</cp:revision>
  <dcterms:created xsi:type="dcterms:W3CDTF">2011-10-29T07:39:31Z</dcterms:created>
  <dcterms:modified xsi:type="dcterms:W3CDTF">2017-02-20T05:29:12Z</dcterms:modified>
</cp:coreProperties>
</file>