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71" r:id="rId3"/>
    <p:sldId id="261" r:id="rId4"/>
    <p:sldId id="272" r:id="rId5"/>
    <p:sldId id="267" r:id="rId6"/>
    <p:sldId id="268" r:id="rId7"/>
    <p:sldId id="269" r:id="rId8"/>
    <p:sldId id="274" r:id="rId9"/>
    <p:sldId id="275" r:id="rId10"/>
    <p:sldId id="276" r:id="rId11"/>
    <p:sldId id="281" r:id="rId12"/>
    <p:sldId id="282" r:id="rId13"/>
    <p:sldId id="283" r:id="rId14"/>
    <p:sldId id="285" r:id="rId15"/>
    <p:sldId id="286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B5B49-95B0-4D3C-959D-EF384FF0F1C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28A88-4E8D-4638-A12B-8651C18B25F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fa-IR" sz="2000" b="1" dirty="0">
              <a:solidFill>
                <a:schemeClr val="tx1">
                  <a:lumMod val="95000"/>
                  <a:lumOff val="5000"/>
                </a:schemeClr>
              </a:solidFill>
              <a:cs typeface="B Zar" panose="00000400000000000000" pitchFamily="2" charset="-78"/>
            </a:rPr>
            <a:t>دانشگاه آموزشی</a:t>
          </a:r>
          <a:endParaRPr lang="en-US" sz="2000" b="1" dirty="0">
            <a:solidFill>
              <a:schemeClr val="tx1">
                <a:lumMod val="95000"/>
                <a:lumOff val="5000"/>
              </a:schemeClr>
            </a:solidFill>
            <a:cs typeface="B Zar" panose="00000400000000000000" pitchFamily="2" charset="-78"/>
          </a:endParaRPr>
        </a:p>
      </dgm:t>
    </dgm:pt>
    <dgm:pt modelId="{E4FA101E-94AC-40FE-A238-C740D7A2C609}" type="parTrans" cxnId="{D7166591-C950-4A3B-BA24-73EA39A63267}">
      <dgm:prSet/>
      <dgm:spPr/>
      <dgm:t>
        <a:bodyPr/>
        <a:lstStyle/>
        <a:p>
          <a:pPr algn="ctr"/>
          <a:endParaRPr lang="en-US" sz="1600"/>
        </a:p>
      </dgm:t>
    </dgm:pt>
    <dgm:pt modelId="{0DDEDD43-E173-4B59-B14F-8123696CBEDD}" type="sibTrans" cxnId="{D7166591-C950-4A3B-BA24-73EA39A63267}">
      <dgm:prSet/>
      <dgm:spPr/>
      <dgm:t>
        <a:bodyPr/>
        <a:lstStyle/>
        <a:p>
          <a:pPr algn="ctr"/>
          <a:endParaRPr lang="en-US" sz="1600"/>
        </a:p>
      </dgm:t>
    </dgm:pt>
    <dgm:pt modelId="{D3B61173-7168-4C8B-B86B-377D15E50BCE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/>
          <a:r>
            <a:rPr lang="fa-IR" sz="2000" b="1" dirty="0">
              <a:cs typeface="B Zar" panose="00000400000000000000" pitchFamily="2" charset="-78"/>
            </a:rPr>
            <a:t>آموزش</a:t>
          </a:r>
          <a:endParaRPr lang="en-US" sz="2000" b="1" dirty="0">
            <a:cs typeface="B Zar" panose="00000400000000000000" pitchFamily="2" charset="-78"/>
          </a:endParaRPr>
        </a:p>
      </dgm:t>
    </dgm:pt>
    <dgm:pt modelId="{B859425E-4F63-467D-B5C6-CF6413E1CB75}" type="parTrans" cxnId="{85A17137-C631-404E-B19D-B93FC5AAA809}">
      <dgm:prSet/>
      <dgm:spPr/>
      <dgm:t>
        <a:bodyPr/>
        <a:lstStyle/>
        <a:p>
          <a:pPr algn="ctr"/>
          <a:endParaRPr lang="en-US" sz="1600"/>
        </a:p>
      </dgm:t>
    </dgm:pt>
    <dgm:pt modelId="{0FF9F935-E600-418C-8D33-F98E2F857308}" type="sibTrans" cxnId="{85A17137-C631-404E-B19D-B93FC5AAA809}">
      <dgm:prSet/>
      <dgm:spPr/>
      <dgm:t>
        <a:bodyPr/>
        <a:lstStyle/>
        <a:p>
          <a:pPr algn="ctr"/>
          <a:endParaRPr lang="en-US" sz="1600"/>
        </a:p>
      </dgm:t>
    </dgm:pt>
    <dgm:pt modelId="{DF4063DC-6FF7-4CE2-AC28-5B135D01FB4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fa-IR" sz="2000" b="1" dirty="0">
              <a:solidFill>
                <a:schemeClr val="tx1">
                  <a:lumMod val="95000"/>
                  <a:lumOff val="5000"/>
                </a:schemeClr>
              </a:solidFill>
              <a:cs typeface="B Zar" panose="00000400000000000000" pitchFamily="2" charset="-78"/>
            </a:rPr>
            <a:t>دانشگاه پژوهشی</a:t>
          </a:r>
          <a:endParaRPr lang="en-US" sz="2000" b="1" dirty="0">
            <a:solidFill>
              <a:schemeClr val="tx1">
                <a:lumMod val="95000"/>
                <a:lumOff val="5000"/>
              </a:schemeClr>
            </a:solidFill>
            <a:cs typeface="B Zar" panose="00000400000000000000" pitchFamily="2" charset="-78"/>
          </a:endParaRPr>
        </a:p>
      </dgm:t>
    </dgm:pt>
    <dgm:pt modelId="{F354C416-480A-4CAB-9FA1-E7A0BC750753}" type="parTrans" cxnId="{3DE8BA47-AE40-4037-BA03-9BDC8E850AFC}">
      <dgm:prSet/>
      <dgm:spPr/>
      <dgm:t>
        <a:bodyPr/>
        <a:lstStyle/>
        <a:p>
          <a:pPr algn="ctr"/>
          <a:endParaRPr lang="en-US" sz="1600"/>
        </a:p>
      </dgm:t>
    </dgm:pt>
    <dgm:pt modelId="{A8165BE2-C481-4D16-B7A4-77255D487B4F}" type="sibTrans" cxnId="{3DE8BA47-AE40-4037-BA03-9BDC8E850AFC}">
      <dgm:prSet/>
      <dgm:spPr/>
      <dgm:t>
        <a:bodyPr/>
        <a:lstStyle/>
        <a:p>
          <a:pPr algn="ctr"/>
          <a:endParaRPr lang="en-US" sz="1600"/>
        </a:p>
      </dgm:t>
    </dgm:pt>
    <dgm:pt modelId="{5E01EE4A-3409-43AA-8249-AC0381D3E8CA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/>
          <a:r>
            <a:rPr lang="fa-IR" sz="2000" b="1" dirty="0">
              <a:cs typeface="B Zar" panose="00000400000000000000" pitchFamily="2" charset="-78"/>
            </a:rPr>
            <a:t>پژوهش</a:t>
          </a:r>
          <a:endParaRPr lang="en-US" sz="2000" b="1" dirty="0">
            <a:cs typeface="B Zar" panose="00000400000000000000" pitchFamily="2" charset="-78"/>
          </a:endParaRPr>
        </a:p>
      </dgm:t>
    </dgm:pt>
    <dgm:pt modelId="{7BCCDF05-5EAA-4230-9B38-E00479DD9F7C}" type="parTrans" cxnId="{E81F0A7B-2BFE-428B-AC18-3671E3C93457}">
      <dgm:prSet/>
      <dgm:spPr/>
      <dgm:t>
        <a:bodyPr/>
        <a:lstStyle/>
        <a:p>
          <a:pPr algn="ctr"/>
          <a:endParaRPr lang="en-US" sz="1600"/>
        </a:p>
      </dgm:t>
    </dgm:pt>
    <dgm:pt modelId="{C23DC410-B921-4859-8ABD-AB3F47597627}" type="sibTrans" cxnId="{E81F0A7B-2BFE-428B-AC18-3671E3C93457}">
      <dgm:prSet/>
      <dgm:spPr/>
      <dgm:t>
        <a:bodyPr/>
        <a:lstStyle/>
        <a:p>
          <a:pPr algn="ctr"/>
          <a:endParaRPr lang="en-US" sz="1600"/>
        </a:p>
      </dgm:t>
    </dgm:pt>
    <dgm:pt modelId="{B17C7D47-3117-4E31-A459-AF95C2AE58CF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/>
          <a:r>
            <a:rPr lang="fa-IR" sz="2000" b="1" dirty="0">
              <a:cs typeface="B Zar" panose="00000400000000000000" pitchFamily="2" charset="-78"/>
            </a:rPr>
            <a:t>آموزش</a:t>
          </a:r>
          <a:endParaRPr lang="en-US" sz="2000" b="1" dirty="0">
            <a:cs typeface="B Zar" panose="00000400000000000000" pitchFamily="2" charset="-78"/>
          </a:endParaRPr>
        </a:p>
      </dgm:t>
    </dgm:pt>
    <dgm:pt modelId="{12E5EB29-42D2-4718-BF84-70D7432A7F55}" type="parTrans" cxnId="{475185A2-758A-42A3-B057-71D3B312CA06}">
      <dgm:prSet/>
      <dgm:spPr/>
      <dgm:t>
        <a:bodyPr/>
        <a:lstStyle/>
        <a:p>
          <a:pPr algn="ctr"/>
          <a:endParaRPr lang="en-US" sz="1600"/>
        </a:p>
      </dgm:t>
    </dgm:pt>
    <dgm:pt modelId="{D3E4BF85-140B-4296-AEDF-9B53C41D28C0}" type="sibTrans" cxnId="{475185A2-758A-42A3-B057-71D3B312CA06}">
      <dgm:prSet/>
      <dgm:spPr/>
      <dgm:t>
        <a:bodyPr/>
        <a:lstStyle/>
        <a:p>
          <a:pPr algn="ctr"/>
          <a:endParaRPr lang="en-US" sz="1600"/>
        </a:p>
      </dgm:t>
    </dgm:pt>
    <dgm:pt modelId="{E394DD17-8763-41A8-BB3C-AC3CE0FCE2D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fa-IR" sz="2000" b="1" dirty="0">
              <a:solidFill>
                <a:schemeClr val="tx1">
                  <a:lumMod val="95000"/>
                  <a:lumOff val="5000"/>
                </a:schemeClr>
              </a:solidFill>
              <a:cs typeface="B Zar" panose="00000400000000000000" pitchFamily="2" charset="-78"/>
            </a:rPr>
            <a:t>دانشگاه کارآفرین</a:t>
          </a:r>
          <a:endParaRPr lang="en-US" sz="2000" b="1" dirty="0">
            <a:solidFill>
              <a:schemeClr val="tx1">
                <a:lumMod val="95000"/>
                <a:lumOff val="5000"/>
              </a:schemeClr>
            </a:solidFill>
            <a:cs typeface="B Zar" panose="00000400000000000000" pitchFamily="2" charset="-78"/>
          </a:endParaRPr>
        </a:p>
      </dgm:t>
    </dgm:pt>
    <dgm:pt modelId="{2F902ACF-64EB-457D-9657-3C25142B4A8E}" type="parTrans" cxnId="{39083F0C-9DB8-4B04-9508-5C27365BFDDD}">
      <dgm:prSet/>
      <dgm:spPr/>
      <dgm:t>
        <a:bodyPr/>
        <a:lstStyle/>
        <a:p>
          <a:pPr algn="ctr"/>
          <a:endParaRPr lang="en-US" sz="1600"/>
        </a:p>
      </dgm:t>
    </dgm:pt>
    <dgm:pt modelId="{75F399A3-7EBE-4CFC-A517-9D2BC3E3AE4D}" type="sibTrans" cxnId="{39083F0C-9DB8-4B04-9508-5C27365BFDDD}">
      <dgm:prSet/>
      <dgm:spPr/>
      <dgm:t>
        <a:bodyPr/>
        <a:lstStyle/>
        <a:p>
          <a:pPr algn="ctr"/>
          <a:endParaRPr lang="en-US" sz="1600"/>
        </a:p>
      </dgm:t>
    </dgm:pt>
    <dgm:pt modelId="{B488D747-319A-460F-B203-76F2EF4450F6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/>
          <a:r>
            <a:rPr lang="fa-IR" sz="1600" b="1" dirty="0">
              <a:cs typeface="B Zar" panose="00000400000000000000" pitchFamily="2" charset="-78"/>
            </a:rPr>
            <a:t>مشارکت در توسعه ی اقتصادی و اجتماعی</a:t>
          </a:r>
          <a:endParaRPr lang="en-US" sz="1600" b="1" dirty="0">
            <a:cs typeface="B Zar" panose="00000400000000000000" pitchFamily="2" charset="-78"/>
          </a:endParaRPr>
        </a:p>
      </dgm:t>
    </dgm:pt>
    <dgm:pt modelId="{7F570D82-D6EA-4396-AECC-B4CEDAFEE8D3}" type="parTrans" cxnId="{B89FA5A9-BA87-4552-AA99-0780C6F3FDA8}">
      <dgm:prSet/>
      <dgm:spPr/>
      <dgm:t>
        <a:bodyPr/>
        <a:lstStyle/>
        <a:p>
          <a:pPr algn="ctr"/>
          <a:endParaRPr lang="en-US" sz="1600"/>
        </a:p>
      </dgm:t>
    </dgm:pt>
    <dgm:pt modelId="{45BE28F8-CCB0-4DC1-B1AD-049990ACCFB3}" type="sibTrans" cxnId="{B89FA5A9-BA87-4552-AA99-0780C6F3FDA8}">
      <dgm:prSet/>
      <dgm:spPr/>
      <dgm:t>
        <a:bodyPr/>
        <a:lstStyle/>
        <a:p>
          <a:pPr algn="ctr"/>
          <a:endParaRPr lang="en-US" sz="1600"/>
        </a:p>
      </dgm:t>
    </dgm:pt>
    <dgm:pt modelId="{3F7621CB-DE65-4846-9885-35B900D94B19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/>
          <a:r>
            <a:rPr lang="fa-IR" sz="2000" b="1" dirty="0">
              <a:cs typeface="B Zar" panose="00000400000000000000" pitchFamily="2" charset="-78"/>
            </a:rPr>
            <a:t>     پژوهش</a:t>
          </a:r>
          <a:endParaRPr lang="en-US" sz="2000" b="1" dirty="0">
            <a:cs typeface="B Zar" panose="00000400000000000000" pitchFamily="2" charset="-78"/>
          </a:endParaRPr>
        </a:p>
      </dgm:t>
    </dgm:pt>
    <dgm:pt modelId="{4FE12725-B466-4759-8AE1-D3635E6997F2}" type="parTrans" cxnId="{23AF4300-5098-43C9-9FCC-EE47FAA7EAA9}">
      <dgm:prSet/>
      <dgm:spPr/>
      <dgm:t>
        <a:bodyPr/>
        <a:lstStyle/>
        <a:p>
          <a:pPr algn="ctr"/>
          <a:endParaRPr lang="en-US" sz="1600"/>
        </a:p>
      </dgm:t>
    </dgm:pt>
    <dgm:pt modelId="{66928577-DBFD-4DE2-A78D-8E02DAC6D920}" type="sibTrans" cxnId="{23AF4300-5098-43C9-9FCC-EE47FAA7EAA9}">
      <dgm:prSet/>
      <dgm:spPr/>
      <dgm:t>
        <a:bodyPr/>
        <a:lstStyle/>
        <a:p>
          <a:pPr algn="ctr"/>
          <a:endParaRPr lang="en-US" sz="1600"/>
        </a:p>
      </dgm:t>
    </dgm:pt>
    <dgm:pt modelId="{ED325D21-2993-44FE-8C21-981654EFAA61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/>
          <a:r>
            <a:rPr lang="fa-IR" sz="2000" b="1" dirty="0">
              <a:cs typeface="B Zar" panose="00000400000000000000" pitchFamily="2" charset="-78"/>
            </a:rPr>
            <a:t>آموزش</a:t>
          </a:r>
          <a:endParaRPr lang="en-US" sz="2000" b="1" dirty="0">
            <a:cs typeface="B Zar" panose="00000400000000000000" pitchFamily="2" charset="-78"/>
          </a:endParaRPr>
        </a:p>
      </dgm:t>
    </dgm:pt>
    <dgm:pt modelId="{B69808F2-ACF3-4575-9701-137F1F0F7A4E}" type="parTrans" cxnId="{F88AD0A2-A7C1-4CB9-B2CB-722285B04BB1}">
      <dgm:prSet/>
      <dgm:spPr/>
      <dgm:t>
        <a:bodyPr/>
        <a:lstStyle/>
        <a:p>
          <a:pPr algn="ctr"/>
          <a:endParaRPr lang="en-US" sz="1600"/>
        </a:p>
      </dgm:t>
    </dgm:pt>
    <dgm:pt modelId="{EC9E82F1-EB17-4723-B092-89126BCCE3DE}" type="sibTrans" cxnId="{F88AD0A2-A7C1-4CB9-B2CB-722285B04BB1}">
      <dgm:prSet/>
      <dgm:spPr/>
      <dgm:t>
        <a:bodyPr/>
        <a:lstStyle/>
        <a:p>
          <a:pPr algn="ctr"/>
          <a:endParaRPr lang="en-US" sz="1600"/>
        </a:p>
      </dgm:t>
    </dgm:pt>
    <dgm:pt modelId="{766BC85B-AAEE-42BB-AF08-E50C9B3826AF}" type="pres">
      <dgm:prSet presAssocID="{19FB5B49-95B0-4D3C-959D-EF384FF0F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CBEE17-1F94-4ACD-A160-8E9F3DC79BD2}" type="pres">
      <dgm:prSet presAssocID="{E394DD17-8763-41A8-BB3C-AC3CE0FCE2D3}" presName="boxAndChildren" presStyleCnt="0"/>
      <dgm:spPr/>
    </dgm:pt>
    <dgm:pt modelId="{F5A51DF4-A09B-4B9A-9D57-EDB7038BBC44}" type="pres">
      <dgm:prSet presAssocID="{E394DD17-8763-41A8-BB3C-AC3CE0FCE2D3}" presName="parentTextBox" presStyleLbl="node1" presStyleIdx="0" presStyleCnt="3"/>
      <dgm:spPr/>
      <dgm:t>
        <a:bodyPr/>
        <a:lstStyle/>
        <a:p>
          <a:endParaRPr lang="en-US"/>
        </a:p>
      </dgm:t>
    </dgm:pt>
    <dgm:pt modelId="{EDF4B9ED-ABCF-49C9-855D-909A25E122A5}" type="pres">
      <dgm:prSet presAssocID="{E394DD17-8763-41A8-BB3C-AC3CE0FCE2D3}" presName="entireBox" presStyleLbl="node1" presStyleIdx="0" presStyleCnt="3"/>
      <dgm:spPr/>
      <dgm:t>
        <a:bodyPr/>
        <a:lstStyle/>
        <a:p>
          <a:endParaRPr lang="en-US"/>
        </a:p>
      </dgm:t>
    </dgm:pt>
    <dgm:pt modelId="{3EF6EB03-EB0A-4006-AE02-4244FB78F61C}" type="pres">
      <dgm:prSet presAssocID="{E394DD17-8763-41A8-BB3C-AC3CE0FCE2D3}" presName="descendantBox" presStyleCnt="0"/>
      <dgm:spPr/>
    </dgm:pt>
    <dgm:pt modelId="{37913495-589A-4D0C-804A-924DF9F3B0B0}" type="pres">
      <dgm:prSet presAssocID="{B488D747-319A-460F-B203-76F2EF4450F6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5BE9E-3D5B-444A-A618-7B1E288AA544}" type="pres">
      <dgm:prSet presAssocID="{3F7621CB-DE65-4846-9885-35B900D94B19}" presName="childTextBox" presStyleLbl="fgAccFollowNode1" presStyleIdx="1" presStyleCnt="6" custScaleX="49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6DC46-78C9-4C0F-B2C8-7A2DBB7B16C2}" type="pres">
      <dgm:prSet presAssocID="{ED325D21-2993-44FE-8C21-981654EFAA61}" presName="childTextBox" presStyleLbl="fgAccFollowNode1" presStyleIdx="2" presStyleCnt="6" custScaleX="40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0855F-174F-4BC8-BACA-42E38B07AD60}" type="pres">
      <dgm:prSet presAssocID="{A8165BE2-C481-4D16-B7A4-77255D487B4F}" presName="sp" presStyleCnt="0"/>
      <dgm:spPr/>
    </dgm:pt>
    <dgm:pt modelId="{4369667E-32E6-40B9-A3B7-DF90047CB875}" type="pres">
      <dgm:prSet presAssocID="{DF4063DC-6FF7-4CE2-AC28-5B135D01FB48}" presName="arrowAndChildren" presStyleCnt="0"/>
      <dgm:spPr/>
    </dgm:pt>
    <dgm:pt modelId="{B7A3B143-B897-4C36-8BFD-25D73848DE47}" type="pres">
      <dgm:prSet presAssocID="{DF4063DC-6FF7-4CE2-AC28-5B135D01FB4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44E0170D-749E-47F5-9DBD-189243304BD8}" type="pres">
      <dgm:prSet presAssocID="{DF4063DC-6FF7-4CE2-AC28-5B135D01FB48}" presName="arrow" presStyleLbl="node1" presStyleIdx="1" presStyleCnt="3" custLinFactNeighborX="-868" custLinFactNeighborY="1566"/>
      <dgm:spPr/>
      <dgm:t>
        <a:bodyPr/>
        <a:lstStyle/>
        <a:p>
          <a:endParaRPr lang="en-US"/>
        </a:p>
      </dgm:t>
    </dgm:pt>
    <dgm:pt modelId="{76B1FD9C-CE87-43FA-95BB-6FB79FD11915}" type="pres">
      <dgm:prSet presAssocID="{DF4063DC-6FF7-4CE2-AC28-5B135D01FB48}" presName="descendantArrow" presStyleCnt="0"/>
      <dgm:spPr/>
    </dgm:pt>
    <dgm:pt modelId="{CF5260CA-B45D-4FA4-B24D-1762AB597EFC}" type="pres">
      <dgm:prSet presAssocID="{5E01EE4A-3409-43AA-8249-AC0381D3E8CA}" presName="childTextArrow" presStyleLbl="fgAccFollowNode1" presStyleIdx="3" presStyleCnt="6" custLinFactNeighborY="2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F7864-1705-41E2-9951-90895F5312D1}" type="pres">
      <dgm:prSet presAssocID="{B17C7D47-3117-4E31-A459-AF95C2AE58CF}" presName="childTextArrow" presStyleLbl="fgAccFollowNode1" presStyleIdx="4" presStyleCnt="6" custLinFactNeighborY="2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6D4E1-F0D4-432E-8E68-481FA050F6E6}" type="pres">
      <dgm:prSet presAssocID="{0DDEDD43-E173-4B59-B14F-8123696CBEDD}" presName="sp" presStyleCnt="0"/>
      <dgm:spPr/>
    </dgm:pt>
    <dgm:pt modelId="{26F5FD75-3E2B-4BF9-87DC-135A74E03D5B}" type="pres">
      <dgm:prSet presAssocID="{9A728A88-4E8D-4638-A12B-8651C18B25F4}" presName="arrowAndChildren" presStyleCnt="0"/>
      <dgm:spPr/>
    </dgm:pt>
    <dgm:pt modelId="{57A6368E-49C3-40CF-BE2B-B768A678C7E6}" type="pres">
      <dgm:prSet presAssocID="{9A728A88-4E8D-4638-A12B-8651C18B25F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D30E19B-A866-4F42-B111-4B8DF54AAE88}" type="pres">
      <dgm:prSet presAssocID="{9A728A88-4E8D-4638-A12B-8651C18B25F4}" presName="arrow" presStyleLbl="node1" presStyleIdx="2" presStyleCnt="3"/>
      <dgm:spPr/>
      <dgm:t>
        <a:bodyPr/>
        <a:lstStyle/>
        <a:p>
          <a:endParaRPr lang="en-US"/>
        </a:p>
      </dgm:t>
    </dgm:pt>
    <dgm:pt modelId="{FC17088F-1E86-4463-AB8E-105E013BED52}" type="pres">
      <dgm:prSet presAssocID="{9A728A88-4E8D-4638-A12B-8651C18B25F4}" presName="descendantArrow" presStyleCnt="0"/>
      <dgm:spPr/>
    </dgm:pt>
    <dgm:pt modelId="{950E09D1-4170-4C9E-A32D-335338502D98}" type="pres">
      <dgm:prSet presAssocID="{D3B61173-7168-4C8B-B86B-377D15E50BCE}" presName="childTextArrow" presStyleLbl="fgAccFollowNode1" presStyleIdx="5" presStyleCnt="6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6FE35-338D-4C8E-A62D-4B253277B0D0}" type="presOf" srcId="{DF4063DC-6FF7-4CE2-AC28-5B135D01FB48}" destId="{B7A3B143-B897-4C36-8BFD-25D73848DE47}" srcOrd="0" destOrd="0" presId="urn:microsoft.com/office/officeart/2005/8/layout/process4"/>
    <dgm:cxn modelId="{AE9949A7-847C-4879-96A7-7735757E3D03}" type="presOf" srcId="{E394DD17-8763-41A8-BB3C-AC3CE0FCE2D3}" destId="{F5A51DF4-A09B-4B9A-9D57-EDB7038BBC44}" srcOrd="0" destOrd="0" presId="urn:microsoft.com/office/officeart/2005/8/layout/process4"/>
    <dgm:cxn modelId="{39083F0C-9DB8-4B04-9508-5C27365BFDDD}" srcId="{19FB5B49-95B0-4D3C-959D-EF384FF0F1C6}" destId="{E394DD17-8763-41A8-BB3C-AC3CE0FCE2D3}" srcOrd="2" destOrd="0" parTransId="{2F902ACF-64EB-457D-9657-3C25142B4A8E}" sibTransId="{75F399A3-7EBE-4CFC-A517-9D2BC3E3AE4D}"/>
    <dgm:cxn modelId="{475185A2-758A-42A3-B057-71D3B312CA06}" srcId="{DF4063DC-6FF7-4CE2-AC28-5B135D01FB48}" destId="{B17C7D47-3117-4E31-A459-AF95C2AE58CF}" srcOrd="1" destOrd="0" parTransId="{12E5EB29-42D2-4718-BF84-70D7432A7F55}" sibTransId="{D3E4BF85-140B-4296-AEDF-9B53C41D28C0}"/>
    <dgm:cxn modelId="{3DE8BA47-AE40-4037-BA03-9BDC8E850AFC}" srcId="{19FB5B49-95B0-4D3C-959D-EF384FF0F1C6}" destId="{DF4063DC-6FF7-4CE2-AC28-5B135D01FB48}" srcOrd="1" destOrd="0" parTransId="{F354C416-480A-4CAB-9FA1-E7A0BC750753}" sibTransId="{A8165BE2-C481-4D16-B7A4-77255D487B4F}"/>
    <dgm:cxn modelId="{B89FA5A9-BA87-4552-AA99-0780C6F3FDA8}" srcId="{E394DD17-8763-41A8-BB3C-AC3CE0FCE2D3}" destId="{B488D747-319A-460F-B203-76F2EF4450F6}" srcOrd="0" destOrd="0" parTransId="{7F570D82-D6EA-4396-AECC-B4CEDAFEE8D3}" sibTransId="{45BE28F8-CCB0-4DC1-B1AD-049990ACCFB3}"/>
    <dgm:cxn modelId="{3E7EAB8A-1E2A-42F1-BAFC-68D29BDFF723}" type="presOf" srcId="{E394DD17-8763-41A8-BB3C-AC3CE0FCE2D3}" destId="{EDF4B9ED-ABCF-49C9-855D-909A25E122A5}" srcOrd="1" destOrd="0" presId="urn:microsoft.com/office/officeart/2005/8/layout/process4"/>
    <dgm:cxn modelId="{55C4E1B4-62C6-48CC-9A5F-6885E176015C}" type="presOf" srcId="{ED325D21-2993-44FE-8C21-981654EFAA61}" destId="{B126DC46-78C9-4C0F-B2C8-7A2DBB7B16C2}" srcOrd="0" destOrd="0" presId="urn:microsoft.com/office/officeart/2005/8/layout/process4"/>
    <dgm:cxn modelId="{23AF4300-5098-43C9-9FCC-EE47FAA7EAA9}" srcId="{E394DD17-8763-41A8-BB3C-AC3CE0FCE2D3}" destId="{3F7621CB-DE65-4846-9885-35B900D94B19}" srcOrd="1" destOrd="0" parTransId="{4FE12725-B466-4759-8AE1-D3635E6997F2}" sibTransId="{66928577-DBFD-4DE2-A78D-8E02DAC6D920}"/>
    <dgm:cxn modelId="{EFCD8319-E953-4B8B-A526-B8A5F4225235}" type="presOf" srcId="{DF4063DC-6FF7-4CE2-AC28-5B135D01FB48}" destId="{44E0170D-749E-47F5-9DBD-189243304BD8}" srcOrd="1" destOrd="0" presId="urn:microsoft.com/office/officeart/2005/8/layout/process4"/>
    <dgm:cxn modelId="{E81F0A7B-2BFE-428B-AC18-3671E3C93457}" srcId="{DF4063DC-6FF7-4CE2-AC28-5B135D01FB48}" destId="{5E01EE4A-3409-43AA-8249-AC0381D3E8CA}" srcOrd="0" destOrd="0" parTransId="{7BCCDF05-5EAA-4230-9B38-E00479DD9F7C}" sibTransId="{C23DC410-B921-4859-8ABD-AB3F47597627}"/>
    <dgm:cxn modelId="{1A29E661-EB93-462E-B230-52CA814FEF47}" type="presOf" srcId="{B17C7D47-3117-4E31-A459-AF95C2AE58CF}" destId="{B93F7864-1705-41E2-9951-90895F5312D1}" srcOrd="0" destOrd="0" presId="urn:microsoft.com/office/officeart/2005/8/layout/process4"/>
    <dgm:cxn modelId="{7F8CC07A-F0E4-463C-9B6C-82502EA663F9}" type="presOf" srcId="{5E01EE4A-3409-43AA-8249-AC0381D3E8CA}" destId="{CF5260CA-B45D-4FA4-B24D-1762AB597EFC}" srcOrd="0" destOrd="0" presId="urn:microsoft.com/office/officeart/2005/8/layout/process4"/>
    <dgm:cxn modelId="{85A17137-C631-404E-B19D-B93FC5AAA809}" srcId="{9A728A88-4E8D-4638-A12B-8651C18B25F4}" destId="{D3B61173-7168-4C8B-B86B-377D15E50BCE}" srcOrd="0" destOrd="0" parTransId="{B859425E-4F63-467D-B5C6-CF6413E1CB75}" sibTransId="{0FF9F935-E600-418C-8D33-F98E2F857308}"/>
    <dgm:cxn modelId="{F88AD0A2-A7C1-4CB9-B2CB-722285B04BB1}" srcId="{E394DD17-8763-41A8-BB3C-AC3CE0FCE2D3}" destId="{ED325D21-2993-44FE-8C21-981654EFAA61}" srcOrd="2" destOrd="0" parTransId="{B69808F2-ACF3-4575-9701-137F1F0F7A4E}" sibTransId="{EC9E82F1-EB17-4723-B092-89126BCCE3DE}"/>
    <dgm:cxn modelId="{6C43F5A3-3B4E-46C4-ADC5-A7FDAF9FC77C}" type="presOf" srcId="{B488D747-319A-460F-B203-76F2EF4450F6}" destId="{37913495-589A-4D0C-804A-924DF9F3B0B0}" srcOrd="0" destOrd="0" presId="urn:microsoft.com/office/officeart/2005/8/layout/process4"/>
    <dgm:cxn modelId="{D7166591-C950-4A3B-BA24-73EA39A63267}" srcId="{19FB5B49-95B0-4D3C-959D-EF384FF0F1C6}" destId="{9A728A88-4E8D-4638-A12B-8651C18B25F4}" srcOrd="0" destOrd="0" parTransId="{E4FA101E-94AC-40FE-A238-C740D7A2C609}" sibTransId="{0DDEDD43-E173-4B59-B14F-8123696CBEDD}"/>
    <dgm:cxn modelId="{2B457BE7-3088-498B-B10D-4CD64393CF07}" type="presOf" srcId="{3F7621CB-DE65-4846-9885-35B900D94B19}" destId="{8145BE9E-3D5B-444A-A618-7B1E288AA544}" srcOrd="0" destOrd="0" presId="urn:microsoft.com/office/officeart/2005/8/layout/process4"/>
    <dgm:cxn modelId="{018A4B80-179A-4492-946E-898A3250F80A}" type="presOf" srcId="{9A728A88-4E8D-4638-A12B-8651C18B25F4}" destId="{57A6368E-49C3-40CF-BE2B-B768A678C7E6}" srcOrd="0" destOrd="0" presId="urn:microsoft.com/office/officeart/2005/8/layout/process4"/>
    <dgm:cxn modelId="{54C2D813-0A3B-41E4-B53C-9347EB33D06E}" type="presOf" srcId="{9A728A88-4E8D-4638-A12B-8651C18B25F4}" destId="{1D30E19B-A866-4F42-B111-4B8DF54AAE88}" srcOrd="1" destOrd="0" presId="urn:microsoft.com/office/officeart/2005/8/layout/process4"/>
    <dgm:cxn modelId="{091C3C08-C469-48DF-A277-6C62B894799E}" type="presOf" srcId="{19FB5B49-95B0-4D3C-959D-EF384FF0F1C6}" destId="{766BC85B-AAEE-42BB-AF08-E50C9B3826AF}" srcOrd="0" destOrd="0" presId="urn:microsoft.com/office/officeart/2005/8/layout/process4"/>
    <dgm:cxn modelId="{3E9F7229-7E80-4542-AEC1-95487787018B}" type="presOf" srcId="{D3B61173-7168-4C8B-B86B-377D15E50BCE}" destId="{950E09D1-4170-4C9E-A32D-335338502D98}" srcOrd="0" destOrd="0" presId="urn:microsoft.com/office/officeart/2005/8/layout/process4"/>
    <dgm:cxn modelId="{CE570B4F-CD75-45ED-A0AE-9E1781485919}" type="presParOf" srcId="{766BC85B-AAEE-42BB-AF08-E50C9B3826AF}" destId="{CDCBEE17-1F94-4ACD-A160-8E9F3DC79BD2}" srcOrd="0" destOrd="0" presId="urn:microsoft.com/office/officeart/2005/8/layout/process4"/>
    <dgm:cxn modelId="{17BAB312-1F72-452D-A2C9-8824DAB5C4DE}" type="presParOf" srcId="{CDCBEE17-1F94-4ACD-A160-8E9F3DC79BD2}" destId="{F5A51DF4-A09B-4B9A-9D57-EDB7038BBC44}" srcOrd="0" destOrd="0" presId="urn:microsoft.com/office/officeart/2005/8/layout/process4"/>
    <dgm:cxn modelId="{6F3076F8-D1B7-4931-9759-74D971FF0BBD}" type="presParOf" srcId="{CDCBEE17-1F94-4ACD-A160-8E9F3DC79BD2}" destId="{EDF4B9ED-ABCF-49C9-855D-909A25E122A5}" srcOrd="1" destOrd="0" presId="urn:microsoft.com/office/officeart/2005/8/layout/process4"/>
    <dgm:cxn modelId="{32D86CE9-774E-4044-A91D-A77527251A56}" type="presParOf" srcId="{CDCBEE17-1F94-4ACD-A160-8E9F3DC79BD2}" destId="{3EF6EB03-EB0A-4006-AE02-4244FB78F61C}" srcOrd="2" destOrd="0" presId="urn:microsoft.com/office/officeart/2005/8/layout/process4"/>
    <dgm:cxn modelId="{9C86BC14-3053-4E54-B725-D2BF542F38B5}" type="presParOf" srcId="{3EF6EB03-EB0A-4006-AE02-4244FB78F61C}" destId="{37913495-589A-4D0C-804A-924DF9F3B0B0}" srcOrd="0" destOrd="0" presId="urn:microsoft.com/office/officeart/2005/8/layout/process4"/>
    <dgm:cxn modelId="{114457AE-8EA1-465C-83C7-E55262FD1471}" type="presParOf" srcId="{3EF6EB03-EB0A-4006-AE02-4244FB78F61C}" destId="{8145BE9E-3D5B-444A-A618-7B1E288AA544}" srcOrd="1" destOrd="0" presId="urn:microsoft.com/office/officeart/2005/8/layout/process4"/>
    <dgm:cxn modelId="{CFFCB8F5-3680-441D-B84C-AD8631A1D254}" type="presParOf" srcId="{3EF6EB03-EB0A-4006-AE02-4244FB78F61C}" destId="{B126DC46-78C9-4C0F-B2C8-7A2DBB7B16C2}" srcOrd="2" destOrd="0" presId="urn:microsoft.com/office/officeart/2005/8/layout/process4"/>
    <dgm:cxn modelId="{E49D4F1C-C7E6-4E90-8B42-8B61B081FB91}" type="presParOf" srcId="{766BC85B-AAEE-42BB-AF08-E50C9B3826AF}" destId="{F710855F-174F-4BC8-BACA-42E38B07AD60}" srcOrd="1" destOrd="0" presId="urn:microsoft.com/office/officeart/2005/8/layout/process4"/>
    <dgm:cxn modelId="{AEE58B12-2DF1-4129-86AF-59D28FB33558}" type="presParOf" srcId="{766BC85B-AAEE-42BB-AF08-E50C9B3826AF}" destId="{4369667E-32E6-40B9-A3B7-DF90047CB875}" srcOrd="2" destOrd="0" presId="urn:microsoft.com/office/officeart/2005/8/layout/process4"/>
    <dgm:cxn modelId="{9742FF33-A35C-484C-B322-F182CAFFCC76}" type="presParOf" srcId="{4369667E-32E6-40B9-A3B7-DF90047CB875}" destId="{B7A3B143-B897-4C36-8BFD-25D73848DE47}" srcOrd="0" destOrd="0" presId="urn:microsoft.com/office/officeart/2005/8/layout/process4"/>
    <dgm:cxn modelId="{6C785290-9F77-4D22-A663-2EC19DCB451D}" type="presParOf" srcId="{4369667E-32E6-40B9-A3B7-DF90047CB875}" destId="{44E0170D-749E-47F5-9DBD-189243304BD8}" srcOrd="1" destOrd="0" presId="urn:microsoft.com/office/officeart/2005/8/layout/process4"/>
    <dgm:cxn modelId="{676AFC2B-77E8-47F3-97EA-65CFB8579631}" type="presParOf" srcId="{4369667E-32E6-40B9-A3B7-DF90047CB875}" destId="{76B1FD9C-CE87-43FA-95BB-6FB79FD11915}" srcOrd="2" destOrd="0" presId="urn:microsoft.com/office/officeart/2005/8/layout/process4"/>
    <dgm:cxn modelId="{375674AF-A731-4D0A-876C-FDA99C868581}" type="presParOf" srcId="{76B1FD9C-CE87-43FA-95BB-6FB79FD11915}" destId="{CF5260CA-B45D-4FA4-B24D-1762AB597EFC}" srcOrd="0" destOrd="0" presId="urn:microsoft.com/office/officeart/2005/8/layout/process4"/>
    <dgm:cxn modelId="{33D6F91A-43F0-40D3-8DAB-4F0CAA118EF4}" type="presParOf" srcId="{76B1FD9C-CE87-43FA-95BB-6FB79FD11915}" destId="{B93F7864-1705-41E2-9951-90895F5312D1}" srcOrd="1" destOrd="0" presId="urn:microsoft.com/office/officeart/2005/8/layout/process4"/>
    <dgm:cxn modelId="{DC8D2B42-5D2E-4E7E-9DA7-CF657EE50A1C}" type="presParOf" srcId="{766BC85B-AAEE-42BB-AF08-E50C9B3826AF}" destId="{7EF6D4E1-F0D4-432E-8E68-481FA050F6E6}" srcOrd="3" destOrd="0" presId="urn:microsoft.com/office/officeart/2005/8/layout/process4"/>
    <dgm:cxn modelId="{6707AB51-BECE-4819-81EA-21B8E30B5482}" type="presParOf" srcId="{766BC85B-AAEE-42BB-AF08-E50C9B3826AF}" destId="{26F5FD75-3E2B-4BF9-87DC-135A74E03D5B}" srcOrd="4" destOrd="0" presId="urn:microsoft.com/office/officeart/2005/8/layout/process4"/>
    <dgm:cxn modelId="{0A66FE5D-B661-4208-82BD-04DF5353831F}" type="presParOf" srcId="{26F5FD75-3E2B-4BF9-87DC-135A74E03D5B}" destId="{57A6368E-49C3-40CF-BE2B-B768A678C7E6}" srcOrd="0" destOrd="0" presId="urn:microsoft.com/office/officeart/2005/8/layout/process4"/>
    <dgm:cxn modelId="{D836AC6C-12F4-4301-81BE-2637CFEE3706}" type="presParOf" srcId="{26F5FD75-3E2B-4BF9-87DC-135A74E03D5B}" destId="{1D30E19B-A866-4F42-B111-4B8DF54AAE88}" srcOrd="1" destOrd="0" presId="urn:microsoft.com/office/officeart/2005/8/layout/process4"/>
    <dgm:cxn modelId="{1AE241AD-D950-49D8-907D-628E456CDA47}" type="presParOf" srcId="{26F5FD75-3E2B-4BF9-87DC-135A74E03D5B}" destId="{FC17088F-1E86-4463-AB8E-105E013BED52}" srcOrd="2" destOrd="0" presId="urn:microsoft.com/office/officeart/2005/8/layout/process4"/>
    <dgm:cxn modelId="{107F35B5-46DF-435C-9D3E-4C62B2EBF377}" type="presParOf" srcId="{FC17088F-1E86-4463-AB8E-105E013BED52}" destId="{950E09D1-4170-4C9E-A32D-335338502D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F6E41-F11C-4B68-84AF-6232E6AEF9D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FE3C05-C51C-4FF7-BD73-676A3CE04AD1}">
      <dgm:prSet phldrT="[Text]" custT="1"/>
      <dgm:spPr/>
      <dgm:t>
        <a:bodyPr vert="vert270"/>
        <a:lstStyle/>
        <a:p>
          <a:pPr algn="ctr"/>
          <a:r>
            <a:rPr lang="fa-IR" sz="3200" b="1" dirty="0" smtClean="0">
              <a:solidFill>
                <a:srgbClr val="FF0000"/>
              </a:solidFill>
            </a:rPr>
            <a:t>موضوع تحقیق</a:t>
          </a:r>
          <a:endParaRPr lang="en-US" sz="3200" b="1" dirty="0">
            <a:solidFill>
              <a:srgbClr val="FF0000"/>
            </a:solidFill>
          </a:endParaRPr>
        </a:p>
      </dgm:t>
    </dgm:pt>
    <dgm:pt modelId="{9AE2AA78-15E6-42BA-92FE-76D961C06B45}" type="parTrans" cxnId="{92975915-75CD-4A44-8106-A086652F69EF}">
      <dgm:prSet/>
      <dgm:spPr/>
      <dgm:t>
        <a:bodyPr/>
        <a:lstStyle/>
        <a:p>
          <a:endParaRPr lang="en-US"/>
        </a:p>
      </dgm:t>
    </dgm:pt>
    <dgm:pt modelId="{E474A981-F9E2-411C-9A21-CB377C4F150D}" type="sibTrans" cxnId="{92975915-75CD-4A44-8106-A086652F69EF}">
      <dgm:prSet/>
      <dgm:spPr/>
      <dgm:t>
        <a:bodyPr/>
        <a:lstStyle/>
        <a:p>
          <a:endParaRPr lang="en-US"/>
        </a:p>
      </dgm:t>
    </dgm:pt>
    <dgm:pt modelId="{59B0A623-9150-4B9D-ABF3-8482871A8C72}" type="pres">
      <dgm:prSet presAssocID="{E55F6E41-F11C-4B68-84AF-6232E6AEF9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BE6646-3394-4845-A3F2-0558570F0FFF}" type="pres">
      <dgm:prSet presAssocID="{A9FE3C05-C51C-4FF7-BD73-676A3CE04AD1}" presName="linNode" presStyleCnt="0"/>
      <dgm:spPr/>
    </dgm:pt>
    <dgm:pt modelId="{D03D02AB-4C2A-4976-A502-A105468DC581}" type="pres">
      <dgm:prSet presAssocID="{A9FE3C05-C51C-4FF7-BD73-676A3CE04AD1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3BC55-53F9-4FD0-8DB8-0DFE5131F50E}" type="pres">
      <dgm:prSet presAssocID="{A9FE3C05-C51C-4FF7-BD73-676A3CE04AD1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4C3AC-192F-4C96-B1C4-B69A75C3340A}" type="presOf" srcId="{E55F6E41-F11C-4B68-84AF-6232E6AEF9D7}" destId="{59B0A623-9150-4B9D-ABF3-8482871A8C72}" srcOrd="0" destOrd="0" presId="urn:microsoft.com/office/officeart/2005/8/layout/vList6"/>
    <dgm:cxn modelId="{92975915-75CD-4A44-8106-A086652F69EF}" srcId="{E55F6E41-F11C-4B68-84AF-6232E6AEF9D7}" destId="{A9FE3C05-C51C-4FF7-BD73-676A3CE04AD1}" srcOrd="0" destOrd="0" parTransId="{9AE2AA78-15E6-42BA-92FE-76D961C06B45}" sibTransId="{E474A981-F9E2-411C-9A21-CB377C4F150D}"/>
    <dgm:cxn modelId="{D0A8E827-2056-44D3-95CF-7AEEFB3540A3}" type="presOf" srcId="{A9FE3C05-C51C-4FF7-BD73-676A3CE04AD1}" destId="{D03D02AB-4C2A-4976-A502-A105468DC581}" srcOrd="0" destOrd="0" presId="urn:microsoft.com/office/officeart/2005/8/layout/vList6"/>
    <dgm:cxn modelId="{94A39671-192B-46B3-9DA0-7C52B932EB1F}" type="presParOf" srcId="{59B0A623-9150-4B9D-ABF3-8482871A8C72}" destId="{BDBE6646-3394-4845-A3F2-0558570F0FFF}" srcOrd="0" destOrd="0" presId="urn:microsoft.com/office/officeart/2005/8/layout/vList6"/>
    <dgm:cxn modelId="{8CA7DEE1-5794-493C-828B-98E2EFFACAE4}" type="presParOf" srcId="{BDBE6646-3394-4845-A3F2-0558570F0FFF}" destId="{D03D02AB-4C2A-4976-A502-A105468DC581}" srcOrd="0" destOrd="0" presId="urn:microsoft.com/office/officeart/2005/8/layout/vList6"/>
    <dgm:cxn modelId="{482E80BB-04CD-4A50-A9BC-41355E5C164B}" type="presParOf" srcId="{BDBE6646-3394-4845-A3F2-0558570F0FFF}" destId="{2FC3BC55-53F9-4FD0-8DB8-0DFE5131F5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4B9ED-ABCF-49C9-855D-909A25E122A5}">
      <dsp:nvSpPr>
        <dsp:cNvPr id="0" name=""/>
        <dsp:cNvSpPr/>
      </dsp:nvSpPr>
      <dsp:spPr>
        <a:xfrm>
          <a:off x="0" y="2982708"/>
          <a:ext cx="6934200" cy="97899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>
                  <a:lumMod val="95000"/>
                  <a:lumOff val="5000"/>
                </a:schemeClr>
              </a:solidFill>
              <a:cs typeface="B Zar" panose="00000400000000000000" pitchFamily="2" charset="-78"/>
            </a:rPr>
            <a:t>دانشگاه کارآفرین</a:t>
          </a:r>
          <a:endParaRPr lang="en-US" sz="2000" b="1" kern="1200" dirty="0">
            <a:solidFill>
              <a:schemeClr val="tx1">
                <a:lumMod val="95000"/>
                <a:lumOff val="5000"/>
              </a:schemeClr>
            </a:solidFill>
            <a:cs typeface="B Zar" panose="00000400000000000000" pitchFamily="2" charset="-78"/>
          </a:endParaRPr>
        </a:p>
      </dsp:txBody>
      <dsp:txXfrm>
        <a:off x="0" y="2982708"/>
        <a:ext cx="6934200" cy="528655"/>
      </dsp:txXfrm>
    </dsp:sp>
    <dsp:sp modelId="{37913495-589A-4D0C-804A-924DF9F3B0B0}">
      <dsp:nvSpPr>
        <dsp:cNvPr id="0" name=""/>
        <dsp:cNvSpPr/>
      </dsp:nvSpPr>
      <dsp:spPr>
        <a:xfrm>
          <a:off x="2179" y="3491783"/>
          <a:ext cx="3649935" cy="45033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Zar" panose="00000400000000000000" pitchFamily="2" charset="-78"/>
            </a:rPr>
            <a:t>مشارکت در توسعه ی اقتصادی و اجتماعی</a:t>
          </a:r>
          <a:endParaRPr lang="en-US" sz="1600" b="1" kern="1200" dirty="0">
            <a:cs typeface="B Zar" panose="00000400000000000000" pitchFamily="2" charset="-78"/>
          </a:endParaRPr>
        </a:p>
      </dsp:txBody>
      <dsp:txXfrm>
        <a:off x="2179" y="3491783"/>
        <a:ext cx="3649935" cy="450336"/>
      </dsp:txXfrm>
    </dsp:sp>
    <dsp:sp modelId="{8145BE9E-3D5B-444A-A618-7B1E288AA544}">
      <dsp:nvSpPr>
        <dsp:cNvPr id="0" name=""/>
        <dsp:cNvSpPr/>
      </dsp:nvSpPr>
      <dsp:spPr>
        <a:xfrm>
          <a:off x="3652115" y="3491783"/>
          <a:ext cx="1799673" cy="45033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cs typeface="B Zar" panose="00000400000000000000" pitchFamily="2" charset="-78"/>
            </a:rPr>
            <a:t>     پژوهش</a:t>
          </a:r>
          <a:endParaRPr lang="en-US" sz="2000" b="1" kern="1200" dirty="0">
            <a:cs typeface="B Zar" panose="00000400000000000000" pitchFamily="2" charset="-78"/>
          </a:endParaRPr>
        </a:p>
      </dsp:txBody>
      <dsp:txXfrm>
        <a:off x="3652115" y="3491783"/>
        <a:ext cx="1799673" cy="450336"/>
      </dsp:txXfrm>
    </dsp:sp>
    <dsp:sp modelId="{B126DC46-78C9-4C0F-B2C8-7A2DBB7B16C2}">
      <dsp:nvSpPr>
        <dsp:cNvPr id="0" name=""/>
        <dsp:cNvSpPr/>
      </dsp:nvSpPr>
      <dsp:spPr>
        <a:xfrm>
          <a:off x="5451788" y="3491783"/>
          <a:ext cx="1480231" cy="45033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cs typeface="B Zar" panose="00000400000000000000" pitchFamily="2" charset="-78"/>
            </a:rPr>
            <a:t>آموزش</a:t>
          </a:r>
          <a:endParaRPr lang="en-US" sz="2000" b="1" kern="1200" dirty="0">
            <a:cs typeface="B Zar" panose="00000400000000000000" pitchFamily="2" charset="-78"/>
          </a:endParaRPr>
        </a:p>
      </dsp:txBody>
      <dsp:txXfrm>
        <a:off x="5451788" y="3491783"/>
        <a:ext cx="1480231" cy="450336"/>
      </dsp:txXfrm>
    </dsp:sp>
    <dsp:sp modelId="{44E0170D-749E-47F5-9DBD-189243304BD8}">
      <dsp:nvSpPr>
        <dsp:cNvPr id="0" name=""/>
        <dsp:cNvSpPr/>
      </dsp:nvSpPr>
      <dsp:spPr>
        <a:xfrm rot="10800000">
          <a:off x="0" y="1515283"/>
          <a:ext cx="6934200" cy="1505688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>
                  <a:lumMod val="95000"/>
                  <a:lumOff val="5000"/>
                </a:schemeClr>
              </a:solidFill>
              <a:cs typeface="B Zar" panose="00000400000000000000" pitchFamily="2" charset="-78"/>
            </a:rPr>
            <a:t>دانشگاه پژوهشی</a:t>
          </a:r>
          <a:endParaRPr lang="en-US" sz="2000" b="1" kern="1200" dirty="0">
            <a:solidFill>
              <a:schemeClr val="tx1">
                <a:lumMod val="95000"/>
                <a:lumOff val="5000"/>
              </a:schemeClr>
            </a:solidFill>
            <a:cs typeface="B Zar" panose="00000400000000000000" pitchFamily="2" charset="-78"/>
          </a:endParaRPr>
        </a:p>
      </dsp:txBody>
      <dsp:txXfrm rot="-10800000">
        <a:off x="0" y="1515283"/>
        <a:ext cx="6934200" cy="528496"/>
      </dsp:txXfrm>
    </dsp:sp>
    <dsp:sp modelId="{CF5260CA-B45D-4FA4-B24D-1762AB597EFC}">
      <dsp:nvSpPr>
        <dsp:cNvPr id="0" name=""/>
        <dsp:cNvSpPr/>
      </dsp:nvSpPr>
      <dsp:spPr>
        <a:xfrm>
          <a:off x="0" y="2031991"/>
          <a:ext cx="3467099" cy="4502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cs typeface="B Zar" panose="00000400000000000000" pitchFamily="2" charset="-78"/>
            </a:rPr>
            <a:t>پژوهش</a:t>
          </a:r>
          <a:endParaRPr lang="en-US" sz="2000" b="1" kern="1200" dirty="0">
            <a:cs typeface="B Zar" panose="00000400000000000000" pitchFamily="2" charset="-78"/>
          </a:endParaRPr>
        </a:p>
      </dsp:txBody>
      <dsp:txXfrm>
        <a:off x="0" y="2031991"/>
        <a:ext cx="3467099" cy="450200"/>
      </dsp:txXfrm>
    </dsp:sp>
    <dsp:sp modelId="{B93F7864-1705-41E2-9951-90895F5312D1}">
      <dsp:nvSpPr>
        <dsp:cNvPr id="0" name=""/>
        <dsp:cNvSpPr/>
      </dsp:nvSpPr>
      <dsp:spPr>
        <a:xfrm>
          <a:off x="3467100" y="2031991"/>
          <a:ext cx="3467099" cy="4502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cs typeface="B Zar" panose="00000400000000000000" pitchFamily="2" charset="-78"/>
            </a:rPr>
            <a:t>آموزش</a:t>
          </a:r>
          <a:endParaRPr lang="en-US" sz="2000" b="1" kern="1200" dirty="0">
            <a:cs typeface="B Zar" panose="00000400000000000000" pitchFamily="2" charset="-78"/>
          </a:endParaRPr>
        </a:p>
      </dsp:txBody>
      <dsp:txXfrm>
        <a:off x="3467100" y="2031991"/>
        <a:ext cx="3467099" cy="450200"/>
      </dsp:txXfrm>
    </dsp:sp>
    <dsp:sp modelId="{1D30E19B-A866-4F42-B111-4B8DF54AAE88}">
      <dsp:nvSpPr>
        <dsp:cNvPr id="0" name=""/>
        <dsp:cNvSpPr/>
      </dsp:nvSpPr>
      <dsp:spPr>
        <a:xfrm rot="10800000">
          <a:off x="0" y="700"/>
          <a:ext cx="6934200" cy="1505688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>
                  <a:lumMod val="95000"/>
                  <a:lumOff val="5000"/>
                </a:schemeClr>
              </a:solidFill>
              <a:cs typeface="B Zar" panose="00000400000000000000" pitchFamily="2" charset="-78"/>
            </a:rPr>
            <a:t>دانشگاه آموزشی</a:t>
          </a:r>
          <a:endParaRPr lang="en-US" sz="2000" b="1" kern="1200" dirty="0">
            <a:solidFill>
              <a:schemeClr val="tx1">
                <a:lumMod val="95000"/>
                <a:lumOff val="5000"/>
              </a:schemeClr>
            </a:solidFill>
            <a:cs typeface="B Zar" panose="00000400000000000000" pitchFamily="2" charset="-78"/>
          </a:endParaRPr>
        </a:p>
      </dsp:txBody>
      <dsp:txXfrm rot="-10800000">
        <a:off x="0" y="700"/>
        <a:ext cx="6934200" cy="528496"/>
      </dsp:txXfrm>
    </dsp:sp>
    <dsp:sp modelId="{950E09D1-4170-4C9E-A32D-335338502D98}">
      <dsp:nvSpPr>
        <dsp:cNvPr id="0" name=""/>
        <dsp:cNvSpPr/>
      </dsp:nvSpPr>
      <dsp:spPr>
        <a:xfrm>
          <a:off x="846" y="529197"/>
          <a:ext cx="6932507" cy="4502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cs typeface="B Zar" panose="00000400000000000000" pitchFamily="2" charset="-78"/>
            </a:rPr>
            <a:t>آموزش</a:t>
          </a:r>
          <a:endParaRPr lang="en-US" sz="2000" b="1" kern="1200" dirty="0">
            <a:cs typeface="B Zar" panose="00000400000000000000" pitchFamily="2" charset="-78"/>
          </a:endParaRPr>
        </a:p>
      </dsp:txBody>
      <dsp:txXfrm>
        <a:off x="846" y="529197"/>
        <a:ext cx="6932507" cy="450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3BC55-53F9-4FD0-8DB8-0DFE5131F50E}">
      <dsp:nvSpPr>
        <dsp:cNvPr id="0" name=""/>
        <dsp:cNvSpPr/>
      </dsp:nvSpPr>
      <dsp:spPr>
        <a:xfrm>
          <a:off x="547260" y="1976"/>
          <a:ext cx="820891" cy="40442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D02AB-4C2A-4976-A502-A105468DC581}">
      <dsp:nvSpPr>
        <dsp:cNvPr id="0" name=""/>
        <dsp:cNvSpPr/>
      </dsp:nvSpPr>
      <dsp:spPr>
        <a:xfrm>
          <a:off x="0" y="1976"/>
          <a:ext cx="547260" cy="404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FF0000"/>
              </a:solidFill>
            </a:rPr>
            <a:t>موضوع تحقیق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26715" y="28691"/>
        <a:ext cx="493830" cy="3990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E8FB8-B2F4-46C2-BCD0-24D353C10289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9C9A8-651B-42C4-97CB-466FCCAC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BFAE30-887D-49FB-9348-0BF59909FB1B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4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92EBB-6C9A-43EB-9AAC-E8285D8CF4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8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6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4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7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3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0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FFF0C-AD30-41C9-AD24-FA65D7D9413F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C3EC-13CB-4FCE-ACFA-997068C2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1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26509" y="1421157"/>
            <a:ext cx="8229600" cy="1116203"/>
          </a:xfrm>
          <a:prstGeom prst="rect">
            <a:avLst/>
          </a:prstGeom>
          <a:effectLst>
            <a:outerShdw blurRad="533400" dist="25400" dir="83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rtl="1">
              <a:buNone/>
            </a:pPr>
            <a:r>
              <a:rPr lang="fa-IR" sz="4000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اهمیت پژوهش با تأکید بر منابع اطلاعاتی</a:t>
            </a:r>
            <a:endParaRPr lang="fa-IR" sz="4000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r>
              <a:rPr lang="fa-IR" sz="2400" b="1" dirty="0">
                <a:latin typeface="B Nzanin"/>
                <a:cs typeface="B Zar" pitchFamily="2" charset="-78"/>
              </a:rPr>
              <a:t>	</a:t>
            </a:r>
            <a:endParaRPr lang="en-US" sz="2000" b="1" dirty="0">
              <a:latin typeface="B Nzanin"/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81158" y="214290"/>
            <a:ext cx="8520302" cy="6286544"/>
          </a:xfrm>
          <a:prstGeom prst="roundRect">
            <a:avLst>
              <a:gd name="adj" fmla="val 43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0" y="381000"/>
            <a:ext cx="3810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Zar"/>
              </a:rPr>
              <a:t>به نام خداوند جان و خرد</a:t>
            </a:r>
            <a:endParaRPr lang="en-US" b="1" dirty="0">
              <a:solidFill>
                <a:srgbClr val="FF0000"/>
              </a:solidFill>
              <a:cs typeface="B Z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746" y="244443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09" y="4797136"/>
            <a:ext cx="8229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/>
            <a:r>
              <a:rPr lang="fa-IR" altLang="en-US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منابع ردیف </a:t>
            </a:r>
            <a:r>
              <a:rPr lang="fa-IR" altLang="en-US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دوم</a:t>
            </a:r>
            <a:endParaRPr lang="en-US" altLang="en-US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90000"/>
              </a:lnSpc>
            </a:pPr>
            <a:r>
              <a:rPr lang="fa-IR" altLang="en-US" b="1" dirty="0">
                <a:cs typeface="B Zar" panose="00000400000000000000" pitchFamily="2" charset="-78"/>
              </a:rPr>
              <a:t>در این منابع نوشته های انتشار یافته در منابع ردیف اول مورد جرح و تعدیل و تفسیر قرار می گیرند.</a:t>
            </a:r>
          </a:p>
          <a:p>
            <a:pPr algn="just" rtl="1">
              <a:lnSpc>
                <a:spcPct val="90000"/>
              </a:lnSpc>
            </a:pPr>
            <a:r>
              <a:rPr lang="fa-IR" altLang="en-US" b="1" dirty="0">
                <a:cs typeface="B Zar" panose="00000400000000000000" pitchFamily="2" charset="-78"/>
              </a:rPr>
              <a:t>- مقالات دایره المعارفها</a:t>
            </a:r>
          </a:p>
          <a:p>
            <a:pPr algn="just" rtl="1">
              <a:lnSpc>
                <a:spcPct val="90000"/>
              </a:lnSpc>
            </a:pPr>
            <a:r>
              <a:rPr lang="fa-IR" altLang="en-US" b="1" dirty="0">
                <a:cs typeface="B Zar" panose="00000400000000000000" pitchFamily="2" charset="-78"/>
              </a:rPr>
              <a:t>- واژه نامه ها</a:t>
            </a:r>
          </a:p>
          <a:p>
            <a:pPr algn="just" rtl="1">
              <a:lnSpc>
                <a:spcPct val="90000"/>
              </a:lnSpc>
            </a:pPr>
            <a:r>
              <a:rPr lang="fa-IR" altLang="en-US" b="1" dirty="0">
                <a:cs typeface="B Zar" panose="00000400000000000000" pitchFamily="2" charset="-78"/>
              </a:rPr>
              <a:t>- زندگینامه ها</a:t>
            </a:r>
          </a:p>
          <a:p>
            <a:pPr algn="just" rtl="1">
              <a:lnSpc>
                <a:spcPct val="90000"/>
              </a:lnSpc>
            </a:pPr>
            <a:r>
              <a:rPr lang="fa-IR" altLang="en-US" b="1" dirty="0">
                <a:cs typeface="B Zar" panose="00000400000000000000" pitchFamily="2" charset="-78"/>
              </a:rPr>
              <a:t>- سالنامه ها</a:t>
            </a:r>
          </a:p>
          <a:p>
            <a:pPr algn="just" rtl="1">
              <a:lnSpc>
                <a:spcPct val="90000"/>
              </a:lnSpc>
            </a:pPr>
            <a:r>
              <a:rPr lang="fa-IR" altLang="en-US" b="1" dirty="0">
                <a:cs typeface="B Zar" panose="00000400000000000000" pitchFamily="2" charset="-78"/>
              </a:rPr>
              <a:t>- دستنامه ها</a:t>
            </a:r>
          </a:p>
          <a:p>
            <a:pPr algn="just" rtl="1">
              <a:lnSpc>
                <a:spcPct val="90000"/>
              </a:lnSpc>
            </a:pPr>
            <a:r>
              <a:rPr lang="fa-IR" altLang="en-US" b="1" dirty="0">
                <a:cs typeface="B Zar" panose="00000400000000000000" pitchFamily="2" charset="-78"/>
              </a:rPr>
              <a:t>- </a:t>
            </a:r>
            <a:r>
              <a:rPr lang="fa-IR" altLang="en-US" b="1" dirty="0" smtClean="0">
                <a:cs typeface="B Zar" panose="00000400000000000000" pitchFamily="2" charset="-78"/>
              </a:rPr>
              <a:t>منابع </a:t>
            </a:r>
            <a:r>
              <a:rPr lang="fa-IR" altLang="en-US" b="1" dirty="0">
                <a:cs typeface="B Zar" panose="00000400000000000000" pitchFamily="2" charset="-78"/>
              </a:rPr>
              <a:t>جغرافیایی</a:t>
            </a:r>
            <a:endParaRPr lang="en-US" altLang="en-US" b="1" dirty="0">
              <a:cs typeface="B Zar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24189" y="2928938"/>
            <a:ext cx="3571875" cy="278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fa-IR" sz="2800" dirty="0">
                <a:solidFill>
                  <a:srgbClr val="FF0000"/>
                </a:solidFill>
                <a:cs typeface="B Zar" panose="00000400000000000000" pitchFamily="2" charset="-78"/>
              </a:rPr>
              <a:t>پاسخ سوال  مرجع </a:t>
            </a:r>
          </a:p>
          <a:p>
            <a:pPr algn="ctr">
              <a:lnSpc>
                <a:spcPct val="90000"/>
              </a:lnSpc>
              <a:defRPr/>
            </a:pPr>
            <a:r>
              <a:rPr lang="fa-IR" sz="2800" dirty="0">
                <a:solidFill>
                  <a:srgbClr val="FF0000"/>
                </a:solidFill>
                <a:cs typeface="B Zar" panose="00000400000000000000" pitchFamily="2" charset="-78"/>
              </a:rPr>
              <a:t>را مستقیم می دهند</a:t>
            </a:r>
          </a:p>
        </p:txBody>
      </p:sp>
    </p:spTree>
    <p:extLst>
      <p:ext uri="{BB962C8B-B14F-4D97-AF65-F5344CB8AC3E}">
        <p14:creationId xmlns:p14="http://schemas.microsoft.com/office/powerpoint/2010/main" val="21036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200"/>
            <a:ext cx="914399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571500"/>
            <a:ext cx="81057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8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919288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fa-IR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مهارت اطلاع یابی، پیش نیاز تحقیق</a:t>
            </a:r>
            <a:endParaRPr lang="en-US" dirty="0" smtClean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rtl="1" eaLnBrk="1" hangingPunct="1"/>
            <a:r>
              <a:rPr lang="fa-IR" sz="3600" b="1" dirty="0">
                <a:cs typeface="B Zar" pitchFamily="2" charset="-78"/>
              </a:rPr>
              <a:t>مشکل اصلی بسیاری از پژوهشگران این است که چگونه از بین انبوه اطلاعات بی ربط و با ربط، اطلاعات مورد نیاز خود را شناسایی کنند و به مفید ترین و مناسب ترین آنها دسترسی پیدا کنند.</a:t>
            </a:r>
          </a:p>
          <a:p>
            <a:pPr algn="just" rtl="1" eaLnBrk="1" hangingPunct="1">
              <a:buFontTx/>
              <a:buNone/>
            </a:pPr>
            <a:endParaRPr lang="en-US" sz="36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35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72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انتظارات کاربران کتابخانه ها</a:t>
            </a:r>
            <a:endParaRPr lang="en-US" sz="7200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Zar" pitchFamily="2" charset="-78"/>
              </a:rPr>
              <a:t>انتخاب خدمت </a:t>
            </a:r>
            <a:r>
              <a:rPr lang="fa-IR" b="1" dirty="0">
                <a:cs typeface="B Zar" pitchFamily="2" charset="-78"/>
              </a:rPr>
              <a:t>مبتنی بر تقاضا؛ </a:t>
            </a:r>
          </a:p>
          <a:p>
            <a:pPr algn="r" rtl="1"/>
            <a:r>
              <a:rPr lang="fa-IR" b="1" dirty="0" smtClean="0">
                <a:cs typeface="B Zar" pitchFamily="2" charset="-78"/>
              </a:rPr>
              <a:t>دسترسی </a:t>
            </a:r>
            <a:r>
              <a:rPr lang="fa-IR" b="1" dirty="0">
                <a:cs typeface="B Zar" pitchFamily="2" charset="-78"/>
              </a:rPr>
              <a:t>وسیع </a:t>
            </a:r>
            <a:r>
              <a:rPr lang="fa-IR" b="1" dirty="0" smtClean="0">
                <a:cs typeface="B Zar" pitchFamily="2" charset="-78"/>
              </a:rPr>
              <a:t>و 24/7  به منابع؛ </a:t>
            </a:r>
          </a:p>
          <a:p>
            <a:pPr algn="r" rtl="1"/>
            <a:r>
              <a:rPr lang="fa-IR" b="1" dirty="0" smtClean="0">
                <a:cs typeface="B Zar" pitchFamily="2" charset="-78"/>
              </a:rPr>
              <a:t>قابلیت روزآمد سازی سریع</a:t>
            </a:r>
            <a:r>
              <a:rPr lang="en-US" b="1" dirty="0" smtClean="0">
                <a:cs typeface="B Zar" pitchFamily="2" charset="-78"/>
              </a:rPr>
              <a:t> </a:t>
            </a:r>
            <a:r>
              <a:rPr lang="fa-IR" b="1" dirty="0" smtClean="0">
                <a:cs typeface="B Zar" pitchFamily="2" charset="-78"/>
              </a:rPr>
              <a:t> منابع؛ </a:t>
            </a:r>
          </a:p>
          <a:p>
            <a:pPr algn="r" rtl="1"/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>
                <a:cs typeface="B Zar" pitchFamily="2" charset="-78"/>
              </a:rPr>
              <a:t>سهولت </a:t>
            </a:r>
            <a:r>
              <a:rPr lang="fa-IR" b="1" dirty="0" smtClean="0">
                <a:cs typeface="B Zar" pitchFamily="2" charset="-78"/>
              </a:rPr>
              <a:t>استفاده، یادگیری، نگهداری و پشتیبانی؛ </a:t>
            </a:r>
          </a:p>
          <a:p>
            <a:pPr algn="r" rtl="1"/>
            <a:r>
              <a:rPr lang="fa-IR" b="1" dirty="0" smtClean="0">
                <a:cs typeface="B Zar" pitchFamily="2" charset="-78"/>
              </a:rPr>
              <a:t>کیفیت خدمات؛</a:t>
            </a:r>
          </a:p>
        </p:txBody>
      </p:sp>
    </p:spTree>
    <p:extLst>
      <p:ext uri="{BB962C8B-B14F-4D97-AF65-F5344CB8AC3E}">
        <p14:creationId xmlns:p14="http://schemas.microsoft.com/office/powerpoint/2010/main" val="32816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a-IR" sz="72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سواد اطلاعاتی - ادامه</a:t>
            </a:r>
            <a:endParaRPr lang="en-US" sz="72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sz="2000" b="1" dirty="0">
                <a:cs typeface="B Zar" panose="00000400000000000000" pitchFamily="2" charset="-78"/>
              </a:rPr>
              <a:t>انسان در فرآيند دسترسي به اطلاعات و استفاده از آن نيازمند است بداند: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چه اطلاعاتي (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What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)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در چه زماني (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When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)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چه مکاني (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Where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)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براي چه هدفي (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Why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)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با چه روشي (</a:t>
            </a:r>
            <a:r>
              <a:rPr lang="en-US" sz="2000" b="1" dirty="0">
                <a:solidFill>
                  <a:srgbClr val="FF0000"/>
                </a:solidFill>
                <a:cs typeface="B Zar" panose="00000400000000000000" pitchFamily="2" charset="-78"/>
              </a:rPr>
              <a:t>How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)</a:t>
            </a:r>
          </a:p>
          <a:p>
            <a:pPr algn="r" rtl="1" eaLnBrk="1" hangingPunct="1"/>
            <a:r>
              <a:rPr lang="fa-IR" sz="2000" b="1" dirty="0">
                <a:cs typeface="B Zar" panose="00000400000000000000" pitchFamily="2" charset="-78"/>
              </a:rPr>
              <a:t>بايد به دست آيد و به کار رود. </a:t>
            </a:r>
          </a:p>
          <a:p>
            <a:pPr algn="r" rtl="1" eaLnBrk="1" hangingPunct="1"/>
            <a:r>
              <a:rPr lang="fa-IR" sz="2000" b="1" dirty="0">
                <a:cs typeface="B Zar" panose="00000400000000000000" pitchFamily="2" charset="-78"/>
              </a:rPr>
              <a:t>براي پاسخ به اين چند ”چه“ فرد به مهارتهايي مانند تجزيه و تحليل نياز، شناخت منابع اطلاعاتي، توان جستجوي آنها، ارزيابي آنها، سازماندهي اطلاعات به دست آمده با هدف استفاده موثر از آنها نياز دارد.</a:t>
            </a:r>
            <a:r>
              <a:rPr lang="en-US" sz="2000" b="1" dirty="0">
                <a:cs typeface="B Zar" panose="00000400000000000000" pitchFamily="2" charset="-78"/>
              </a:rPr>
              <a:t> </a:t>
            </a:r>
          </a:p>
          <a:p>
            <a:pPr algn="ctr" rtl="1">
              <a:buFont typeface="Wingdings" pitchFamily="2" charset="2"/>
              <a:buChar char="q"/>
            </a:pP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سواد اطلاعاتی</a:t>
            </a:r>
            <a:endParaRPr lang="en-US" sz="2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49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863624"/>
            <a:ext cx="2781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79" y="4343401"/>
            <a:ext cx="2781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652247"/>
            <a:ext cx="2781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2" y="202542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1768248"/>
            <a:ext cx="1905000" cy="86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4486275"/>
            <a:ext cx="4152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1"/>
            <a:ext cx="4419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2863623"/>
            <a:ext cx="2149929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7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C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 سپاس از توجه شما</a:t>
            </a:r>
            <a:endParaRPr lang="fa-IR" dirty="0">
              <a:solidFill>
                <a:srgbClr val="C0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5791200"/>
            <a:ext cx="5486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600" b="1" dirty="0">
                <a:solidFill>
                  <a:srgbClr val="FF0000"/>
                </a:solidFill>
                <a:latin typeface="IranNastaliq" pitchFamily="18" charset="0"/>
                <a:cs typeface="B Tabassom" pitchFamily="2" charset="-78"/>
              </a:rPr>
              <a:t>خسته نباشید</a:t>
            </a:r>
            <a:endParaRPr lang="en-US" sz="9600" b="1" dirty="0">
              <a:solidFill>
                <a:srgbClr val="FF0000"/>
              </a:solidFill>
              <a:latin typeface="IranNastaliq" pitchFamily="18" charset="0"/>
              <a:cs typeface="B Tabassom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6" y="4658592"/>
            <a:ext cx="32766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35" y="1938265"/>
            <a:ext cx="2505075" cy="18192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25" y="1506682"/>
            <a:ext cx="6360102" cy="26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fa-IR" altLang="en-US" sz="48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پژوهش دانشگاهی</a:t>
            </a:r>
            <a:br>
              <a:rPr lang="fa-IR" altLang="en-US" sz="48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altLang="en-US" sz="48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90000"/>
              </a:lnSpc>
            </a:pPr>
            <a:r>
              <a:rPr lang="fa-IR" altLang="en-US" b="1" dirty="0">
                <a:solidFill>
                  <a:schemeClr val="accent2"/>
                </a:solidFill>
                <a:cs typeface="B Zar" panose="00000400000000000000" pitchFamily="2" charset="-78"/>
              </a:rPr>
              <a:t>فرآیندی</a:t>
            </a:r>
            <a:r>
              <a:rPr lang="fa-IR" altLang="en-US" b="1" dirty="0">
                <a:cs typeface="B Zar" panose="00000400000000000000" pitchFamily="2" charset="-78"/>
              </a:rPr>
              <a:t> پیچیده و خلاق که پژوهشگر غالبا از مهارت های ذاتی و نهفته خود برای تولید محصول نهایی نظیر مقالات، گزارش های پژوهشی و... استفاده می کند.</a:t>
            </a:r>
          </a:p>
          <a:p>
            <a:pPr algn="just" rtl="1">
              <a:lnSpc>
                <a:spcPct val="90000"/>
              </a:lnSpc>
            </a:pPr>
            <a:r>
              <a:rPr lang="fa-IR" altLang="en-US" b="1" dirty="0">
                <a:cs typeface="B Zar" panose="00000400000000000000" pitchFamily="2" charset="-78"/>
              </a:rPr>
              <a:t>هیچ راه مشخص، مستقیم و از قبل تعیین شده ای برای انجام پژوهش دانشگاهی وجود ندارد، و هر پژوهشگر راهبردی نسبتا متفاوت با دیگران به کار می گیرد.</a:t>
            </a:r>
          </a:p>
          <a:p>
            <a:pPr algn="just" rtl="1">
              <a:lnSpc>
                <a:spcPct val="90000"/>
              </a:lnSpc>
            </a:pPr>
            <a:r>
              <a:rPr lang="fa-IR" altLang="en-US" b="1" dirty="0">
                <a:cs typeface="B Zar" panose="00000400000000000000" pitchFamily="2" charset="-78"/>
              </a:rPr>
              <a:t>فعالیت علمی در جهان واقعی کمتر به صورت خطی و سلسله مراتبی انجام می گیرد.</a:t>
            </a:r>
          </a:p>
          <a:p>
            <a:pPr algn="just" rtl="1">
              <a:lnSpc>
                <a:spcPct val="90000"/>
              </a:lnSpc>
            </a:pPr>
            <a:r>
              <a:rPr lang="fa-IR" altLang="en-US" b="1" dirty="0">
                <a:cs typeface="B Zar" panose="00000400000000000000" pitchFamily="2" charset="-78"/>
              </a:rPr>
              <a:t>(دیکسون و بوما 1984)</a:t>
            </a:r>
            <a:endParaRPr lang="en-US" alt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51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8247986"/>
              </p:ext>
            </p:extLst>
          </p:nvPr>
        </p:nvGraphicFramePr>
        <p:xfrm>
          <a:off x="2362200" y="1371600"/>
          <a:ext cx="6934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1752600" y="457200"/>
            <a:ext cx="8229600" cy="573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285750" algn="just" rtl="1">
              <a:lnSpc>
                <a:spcPct val="130000"/>
              </a:lnSpc>
              <a:defRPr/>
            </a:pPr>
            <a:r>
              <a:rPr lang="fa-IR" sz="2400" b="1" dirty="0">
                <a:cs typeface="B Mitra" pitchFamily="2" charset="-78"/>
              </a:rPr>
              <a:t>سیر تحول در ماموریت های دانشگاهها در انقلاب های اول و دوم دانشگاهی</a:t>
            </a:r>
            <a:endParaRPr lang="en-US" sz="24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95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/>
            <a:r>
              <a:rPr lang="fa-IR" altLang="en-US" sz="54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مدلی از فرآیند پژوهش</a:t>
            </a:r>
            <a:endParaRPr lang="en-US" altLang="en-US" sz="54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r" rtl="1"/>
            <a:r>
              <a:rPr lang="fa-IR" altLang="en-US" b="1" dirty="0">
                <a:solidFill>
                  <a:schemeClr val="hlink"/>
                </a:solidFill>
                <a:cs typeface="B Zar" panose="00000400000000000000" pitchFamily="2" charset="-78"/>
              </a:rPr>
              <a:t>بیان مسأله</a:t>
            </a:r>
            <a:r>
              <a:rPr lang="fa-IR" altLang="en-US" b="1" dirty="0">
                <a:cs typeface="B Zar" panose="00000400000000000000" pitchFamily="2" charset="-78"/>
              </a:rPr>
              <a:t>:</a:t>
            </a:r>
          </a:p>
          <a:p>
            <a:pPr algn="r" rtl="1"/>
            <a:r>
              <a:rPr lang="fa-IR" altLang="en-US" b="1" dirty="0">
                <a:cs typeface="B Zar" panose="00000400000000000000" pitchFamily="2" charset="-78"/>
              </a:rPr>
              <a:t>1- انتخاب مسأله</a:t>
            </a:r>
          </a:p>
          <a:p>
            <a:pPr algn="r" rtl="1"/>
            <a:r>
              <a:rPr lang="fa-IR" altLang="en-US" b="1" dirty="0">
                <a:cs typeface="B Zar" panose="00000400000000000000" pitchFamily="2" charset="-78"/>
              </a:rPr>
              <a:t>2- تدوین پرسش / فرضیه</a:t>
            </a:r>
          </a:p>
          <a:p>
            <a:pPr algn="r" rtl="1"/>
            <a:r>
              <a:rPr lang="fa-IR" altLang="en-US" b="1" dirty="0">
                <a:cs typeface="B Zar" panose="00000400000000000000" pitchFamily="2" charset="-78"/>
              </a:rPr>
              <a:t>3- شناسایی / توصیف متغیرها</a:t>
            </a:r>
          </a:p>
          <a:p>
            <a:pPr algn="r" rtl="1"/>
            <a:r>
              <a:rPr lang="fa-IR" altLang="en-US" b="1" dirty="0">
                <a:cs typeface="B Zar" panose="00000400000000000000" pitchFamily="2" charset="-78"/>
              </a:rPr>
              <a:t>4- توصیف منشأ مسأله</a:t>
            </a:r>
          </a:p>
          <a:p>
            <a:pPr algn="r" rtl="1"/>
            <a:r>
              <a:rPr lang="fa-IR" altLang="en-US" b="1" dirty="0">
                <a:cs typeface="B Zar" panose="00000400000000000000" pitchFamily="2" charset="-78"/>
              </a:rPr>
              <a:t>5- تبیین ظرفیت موجود</a:t>
            </a:r>
          </a:p>
          <a:p>
            <a:pPr algn="r" rtl="1"/>
            <a:r>
              <a:rPr lang="fa-IR" altLang="en-US" b="1" dirty="0">
                <a:cs typeface="B Zar" panose="00000400000000000000" pitchFamily="2" charset="-78"/>
              </a:rPr>
              <a:t>6- تعریف هدف</a:t>
            </a:r>
            <a:endParaRPr lang="en-US" altLang="en-US" b="1" dirty="0">
              <a:cs typeface="B Zar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5625" y="2000251"/>
            <a:ext cx="2357438" cy="3357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4800" b="1" dirty="0">
                <a:solidFill>
                  <a:srgbClr val="FF0000"/>
                </a:solidFill>
                <a:cs typeface="B Zar" panose="00000400000000000000" pitchFamily="2" charset="-78"/>
              </a:rPr>
              <a:t>مرور نوشتار</a:t>
            </a:r>
            <a:endParaRPr lang="en-US" sz="48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27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8"/>
          <p:cNvSpPr>
            <a:spLocks noChangeArrowheads="1"/>
          </p:cNvSpPr>
          <p:nvPr/>
        </p:nvSpPr>
        <p:spPr bwMode="auto">
          <a:xfrm>
            <a:off x="9048750" y="2865438"/>
            <a:ext cx="863600" cy="6619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/>
            <a:r>
              <a:rPr lang="fa-IR" altLang="en-US" sz="30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4</a:t>
            </a:r>
            <a:endParaRPr lang="en-US" altLang="en-US" sz="30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51" name="AutoShape 9"/>
          <p:cNvSpPr>
            <a:spLocks noChangeArrowheads="1"/>
          </p:cNvSpPr>
          <p:nvPr/>
        </p:nvSpPr>
        <p:spPr bwMode="auto">
          <a:xfrm>
            <a:off x="5016500" y="2865438"/>
            <a:ext cx="3887788" cy="661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FFD5"/>
              </a:gs>
              <a:gs pos="100000">
                <a:srgbClr val="CCFF99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indent="365125" algn="r" rtl="1" eaLnBrk="1" hangingPunct="1"/>
            <a:r>
              <a:rPr lang="fa-IR" altLang="en-US" sz="35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اهمیت و اولویت</a:t>
            </a:r>
            <a:endParaRPr lang="en-US" altLang="en-US" sz="35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52" name="AutoShape 10"/>
          <p:cNvSpPr>
            <a:spLocks noChangeArrowheads="1"/>
          </p:cNvSpPr>
          <p:nvPr/>
        </p:nvSpPr>
        <p:spPr bwMode="auto">
          <a:xfrm>
            <a:off x="9048750" y="3651250"/>
            <a:ext cx="863600" cy="66198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/>
            <a:r>
              <a:rPr lang="fa-IR" altLang="en-US" sz="30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5</a:t>
            </a:r>
            <a:endParaRPr lang="en-US" altLang="en-US" sz="30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53" name="AutoShape 11"/>
          <p:cNvSpPr>
            <a:spLocks noChangeArrowheads="1"/>
          </p:cNvSpPr>
          <p:nvPr/>
        </p:nvSpPr>
        <p:spPr bwMode="auto">
          <a:xfrm>
            <a:off x="5016500" y="3651250"/>
            <a:ext cx="3887788" cy="661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FFD5"/>
              </a:gs>
              <a:gs pos="100000">
                <a:srgbClr val="CCFF99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indent="365125" algn="r" rtl="1" eaLnBrk="1" hangingPunct="1"/>
            <a:r>
              <a:rPr lang="fa-IR" altLang="en-US" sz="35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توانایی پژوهشگر</a:t>
            </a:r>
            <a:endParaRPr lang="en-US" altLang="en-US" sz="35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54" name="AutoShape 12"/>
          <p:cNvSpPr>
            <a:spLocks noChangeArrowheads="1"/>
          </p:cNvSpPr>
          <p:nvPr/>
        </p:nvSpPr>
        <p:spPr bwMode="auto">
          <a:xfrm>
            <a:off x="9048750" y="4445000"/>
            <a:ext cx="863600" cy="66198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/>
            <a:r>
              <a:rPr lang="fa-IR" altLang="en-US" sz="30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6</a:t>
            </a:r>
            <a:endParaRPr lang="en-US" altLang="en-US" sz="30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55" name="AutoShape 13"/>
          <p:cNvSpPr>
            <a:spLocks noChangeArrowheads="1"/>
          </p:cNvSpPr>
          <p:nvPr/>
        </p:nvSpPr>
        <p:spPr bwMode="auto">
          <a:xfrm>
            <a:off x="5016500" y="4445000"/>
            <a:ext cx="3887788" cy="661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FFD5"/>
              </a:gs>
              <a:gs pos="100000">
                <a:srgbClr val="CCFF99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indent="365125" algn="r" rtl="1" eaLnBrk="1" hangingPunct="1"/>
            <a:r>
              <a:rPr lang="fa-IR" altLang="en-US" sz="35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منابع مادی</a:t>
            </a:r>
            <a:endParaRPr lang="en-US" altLang="en-US" sz="35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56" name="AutoShape 14"/>
          <p:cNvSpPr>
            <a:spLocks noChangeArrowheads="1"/>
          </p:cNvSpPr>
          <p:nvPr/>
        </p:nvSpPr>
        <p:spPr bwMode="auto">
          <a:xfrm>
            <a:off x="9048750" y="5237163"/>
            <a:ext cx="863600" cy="6619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/>
            <a:r>
              <a:rPr lang="fa-IR" altLang="en-US" sz="30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7</a:t>
            </a:r>
            <a:endParaRPr lang="en-US" altLang="en-US" sz="30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57" name="AutoShape 15"/>
          <p:cNvSpPr>
            <a:spLocks noChangeArrowheads="1"/>
          </p:cNvSpPr>
          <p:nvPr/>
        </p:nvSpPr>
        <p:spPr bwMode="auto">
          <a:xfrm>
            <a:off x="5016500" y="5237163"/>
            <a:ext cx="3887788" cy="661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FFD5"/>
              </a:gs>
              <a:gs pos="100000">
                <a:srgbClr val="CCFF99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indent="365125" algn="r" rtl="1" eaLnBrk="1" hangingPunct="1"/>
            <a:r>
              <a:rPr lang="fa-IR" altLang="en-US" sz="3500" b="1" dirty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منابع اطلاعاتی</a:t>
            </a:r>
            <a:endParaRPr lang="en-US" altLang="en-US" sz="3500" b="1" dirty="0">
              <a:solidFill>
                <a:srgbClr val="FF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58" name="AutoShape 16"/>
          <p:cNvSpPr>
            <a:spLocks noChangeArrowheads="1"/>
          </p:cNvSpPr>
          <p:nvPr/>
        </p:nvSpPr>
        <p:spPr bwMode="auto">
          <a:xfrm>
            <a:off x="9048750" y="6034088"/>
            <a:ext cx="863600" cy="6619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/>
            <a:r>
              <a:rPr lang="fa-IR" altLang="en-US" sz="30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8</a:t>
            </a:r>
            <a:endParaRPr lang="en-US" altLang="en-US" sz="30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59" name="AutoShape 17"/>
          <p:cNvSpPr>
            <a:spLocks noChangeArrowheads="1"/>
          </p:cNvSpPr>
          <p:nvPr/>
        </p:nvSpPr>
        <p:spPr bwMode="auto">
          <a:xfrm>
            <a:off x="5016500" y="6034088"/>
            <a:ext cx="3887788" cy="661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FFD5"/>
              </a:gs>
              <a:gs pos="100000">
                <a:srgbClr val="CCFF99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indent="365125" algn="r" rtl="1" eaLnBrk="1" hangingPunct="1"/>
            <a:r>
              <a:rPr lang="fa-IR" altLang="en-US" sz="35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به صرفه بودن</a:t>
            </a:r>
            <a:endParaRPr lang="en-US" altLang="en-US" sz="35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60" name="AutoShape 18"/>
          <p:cNvSpPr>
            <a:spLocks noChangeArrowheads="1"/>
          </p:cNvSpPr>
          <p:nvPr/>
        </p:nvSpPr>
        <p:spPr bwMode="auto">
          <a:xfrm>
            <a:off x="9048750" y="2089150"/>
            <a:ext cx="863600" cy="66198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a-IR" altLang="en-US" sz="30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3</a:t>
            </a:r>
            <a:endParaRPr lang="en-US" altLang="en-US" sz="30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61" name="AutoShape 19"/>
          <p:cNvSpPr>
            <a:spLocks noChangeArrowheads="1"/>
          </p:cNvSpPr>
          <p:nvPr/>
        </p:nvSpPr>
        <p:spPr bwMode="auto">
          <a:xfrm>
            <a:off x="5016500" y="2089150"/>
            <a:ext cx="3887788" cy="661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FFD5"/>
              </a:gs>
              <a:gs pos="100000">
                <a:srgbClr val="CCFF99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algn="r" eaLnBrk="1" hangingPunct="1">
              <a:lnSpc>
                <a:spcPct val="80000"/>
              </a:lnSpc>
              <a:spcBef>
                <a:spcPct val="20000"/>
              </a:spcBef>
              <a:buClr>
                <a:srgbClr val="B9E8FF"/>
              </a:buClr>
              <a:buSzPct val="70000"/>
              <a:buFont typeface="Wingdings" pitchFamily="2" charset="2"/>
              <a:buNone/>
            </a:pPr>
            <a:r>
              <a:rPr lang="en-US" altLang="en-US" sz="35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 	 	</a:t>
            </a:r>
            <a:r>
              <a:rPr lang="fa-IR" altLang="en-US" sz="35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پژوهش پذیر بودن</a:t>
            </a:r>
            <a:endParaRPr lang="en-US" altLang="en-US" sz="35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62" name="AutoShape 20"/>
          <p:cNvSpPr>
            <a:spLocks noChangeArrowheads="1"/>
          </p:cNvSpPr>
          <p:nvPr/>
        </p:nvSpPr>
        <p:spPr bwMode="auto">
          <a:xfrm>
            <a:off x="9048750" y="1279525"/>
            <a:ext cx="863600" cy="66198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/>
            <a:r>
              <a:rPr lang="fa-IR" altLang="en-US" sz="30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2</a:t>
            </a:r>
            <a:endParaRPr lang="en-US" altLang="en-US" sz="30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63" name="AutoShape 21"/>
          <p:cNvSpPr>
            <a:spLocks noChangeArrowheads="1"/>
          </p:cNvSpPr>
          <p:nvPr/>
        </p:nvSpPr>
        <p:spPr bwMode="auto">
          <a:xfrm>
            <a:off x="5016500" y="1279525"/>
            <a:ext cx="3887788" cy="661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FFD5"/>
              </a:gs>
              <a:gs pos="100000">
                <a:srgbClr val="CCFF99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indent="365125" algn="r" rtl="1" eaLnBrk="1" hangingPunct="1"/>
            <a:r>
              <a:rPr lang="fa-IR" altLang="en-US" sz="35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بدیع بودن</a:t>
            </a:r>
            <a:endParaRPr lang="en-US" altLang="en-US" sz="35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64" name="AutoShape 22"/>
          <p:cNvSpPr>
            <a:spLocks noChangeArrowheads="1"/>
          </p:cNvSpPr>
          <p:nvPr/>
        </p:nvSpPr>
        <p:spPr bwMode="auto">
          <a:xfrm>
            <a:off x="9048750" y="476250"/>
            <a:ext cx="863600" cy="66198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/>
            <a:r>
              <a:rPr lang="fa-IR" altLang="en-US" sz="3000" b="1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1</a:t>
            </a:r>
            <a:endParaRPr lang="en-US" altLang="en-US" sz="3000" b="1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7665" name="AutoShape 23"/>
          <p:cNvSpPr>
            <a:spLocks noChangeArrowheads="1"/>
          </p:cNvSpPr>
          <p:nvPr/>
        </p:nvSpPr>
        <p:spPr bwMode="auto">
          <a:xfrm>
            <a:off x="5016500" y="476250"/>
            <a:ext cx="3887788" cy="661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FFD5"/>
              </a:gs>
              <a:gs pos="100000">
                <a:srgbClr val="CCFF99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indent="365125" algn="r" rtl="1" eaLnBrk="1" hangingPunct="1"/>
            <a:r>
              <a:rPr lang="fa-IR" altLang="en-US" sz="3500" b="1" dirty="0">
                <a:solidFill>
                  <a:srgbClr val="000000"/>
                </a:solidFill>
                <a:latin typeface="Times New Roman" pitchFamily="18" charset="0"/>
                <a:cs typeface="B Zar" panose="00000400000000000000" pitchFamily="2" charset="-78"/>
              </a:rPr>
              <a:t>علاقة پژوهشگر</a:t>
            </a:r>
            <a:endParaRPr lang="en-US" altLang="en-US" sz="3500" b="1" dirty="0">
              <a:solidFill>
                <a:srgbClr val="0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2149358"/>
              </p:ext>
            </p:extLst>
          </p:nvPr>
        </p:nvGraphicFramePr>
        <p:xfrm>
          <a:off x="3431704" y="1412776"/>
          <a:ext cx="1368152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2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83113" y="6567488"/>
            <a:ext cx="4537075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rtl="1"/>
            <a:fld id="{1515EFAF-A5C2-43FA-9EEB-DAFF12D4BCCB}" type="slidenum">
              <a:rPr lang="ar-SA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rtl="1"/>
              <a:t>6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75" y="1628775"/>
            <a:ext cx="7272338" cy="4537075"/>
          </a:xfrm>
        </p:spPr>
        <p:txBody>
          <a:bodyPr>
            <a:normAutofit lnSpcReduction="10000"/>
          </a:bodyPr>
          <a:lstStyle/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1) فرد نسبت به موضوع اشراف زیادتری پیدا می‌کند</a:t>
            </a:r>
            <a:r>
              <a:rPr lang="en-US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.</a:t>
            </a:r>
            <a:endParaRPr lang="fa-IR" altLang="en-US" sz="2800" b="1" dirty="0" smtClean="0">
              <a:latin typeface="Times New Roman" pitchFamily="18" charset="0"/>
              <a:cs typeface="B Zar" panose="00000400000000000000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2) بر اساس آگاهی از معلومات حاصله اقدام به دوباره کاری و تکرار نخواهد کرد</a:t>
            </a:r>
            <a:r>
              <a:rPr lang="en-US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.</a:t>
            </a:r>
            <a:endParaRPr lang="fa-IR" altLang="en-US" sz="2800" b="1" dirty="0" smtClean="0">
              <a:latin typeface="Times New Roman" pitchFamily="18" charset="0"/>
              <a:cs typeface="B Zar" panose="00000400000000000000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3) از روش کار دیگران آگاهی خواهد یافت</a:t>
            </a:r>
            <a:r>
              <a:rPr lang="en-US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.</a:t>
            </a:r>
            <a:endParaRPr lang="fa-IR" altLang="en-US" sz="2800" b="1" dirty="0" smtClean="0">
              <a:latin typeface="Times New Roman" pitchFamily="18" charset="0"/>
              <a:cs typeface="B Zar" panose="00000400000000000000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4) به محقق کمک می‌کند تا متغیرهای مورد نظر در مطالعه را بهتر شناسایی و روابط علت و معلولی آنها را تبیین نماید</a:t>
            </a:r>
            <a:r>
              <a:rPr lang="en-US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.</a:t>
            </a:r>
            <a:endParaRPr lang="fa-IR" altLang="en-US" sz="2800" b="1" dirty="0" smtClean="0">
              <a:latin typeface="Times New Roman" pitchFamily="18" charset="0"/>
              <a:cs typeface="B Zar" panose="00000400000000000000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5) به محقق کمک می</a:t>
            </a:r>
            <a:r>
              <a:rPr lang="en-US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‌</a:t>
            </a:r>
            <a:r>
              <a:rPr lang="fa-IR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نماید تا ساده</a:t>
            </a:r>
            <a:r>
              <a:rPr lang="en-US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‌</a:t>
            </a:r>
            <a:r>
              <a:rPr lang="fa-IR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تر بتواند فرضیه</a:t>
            </a:r>
            <a:r>
              <a:rPr lang="en-US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‌</a:t>
            </a:r>
            <a:r>
              <a:rPr lang="fa-IR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های تحقیق خود را تدوین کند</a:t>
            </a:r>
            <a:r>
              <a:rPr lang="en-US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.</a:t>
            </a:r>
            <a:endParaRPr lang="fa-IR" altLang="en-US" sz="2800" b="1" dirty="0" smtClean="0">
              <a:latin typeface="Times New Roman" pitchFamily="18" charset="0"/>
              <a:cs typeface="B Zar" panose="00000400000000000000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altLang="en-US" sz="2800" b="1" dirty="0" smtClean="0">
                <a:latin typeface="Times New Roman" pitchFamily="18" charset="0"/>
                <a:cs typeface="B Zar" panose="00000400000000000000" pitchFamily="2" charset="-78"/>
              </a:rPr>
              <a:t>6) به محقق کمک می‌کند تا چارچوب نظری درباره مسأله بدست بیاورد. 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dirty="0" smtClean="0">
              <a:latin typeface="Times New Roman" pitchFamily="18" charset="0"/>
              <a:cs typeface="B Zar" panose="00000400000000000000" pitchFamily="2" charset="-78"/>
            </a:endParaRPr>
          </a:p>
          <a:p>
            <a:pPr algn="r" rtl="1">
              <a:lnSpc>
                <a:spcPct val="90000"/>
              </a:lnSpc>
            </a:pPr>
            <a:endParaRPr lang="en-US" altLang="en-US" sz="2800" b="1" dirty="0" smtClean="0"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503613" y="157163"/>
            <a:ext cx="6045200" cy="549275"/>
          </a:xfrm>
          <a:noFill/>
        </p:spPr>
        <p:txBody>
          <a:bodyPr>
            <a:normAutofit fontScale="90000"/>
          </a:bodyPr>
          <a:lstStyle/>
          <a:p>
            <a:pPr algn="ctr" rtl="1"/>
            <a:r>
              <a:rPr lang="fa-IR" altLang="en-US" sz="36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دلایل مطالعه ادبیات و سوابق تحقیق</a:t>
            </a:r>
            <a:endParaRPr lang="en-US" altLang="en-US" sz="3600" dirty="0" smtClean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3503613" y="260350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altLang="en-US" sz="3600" b="1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چهارچوب نظری</a:t>
            </a:r>
            <a:endParaRPr lang="en-US" altLang="en-US" sz="3600" b="1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3143250" y="1668463"/>
            <a:ext cx="6875463" cy="491826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92075" indent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Low" rtl="1" eaLnBrk="1" hangingPunct="1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r>
              <a:rPr lang="fa-I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متغیرهای مرتبط با موضوع پژوهش باید به روشنی شناسایی و مشخص شوند.</a:t>
            </a:r>
          </a:p>
          <a:p>
            <a:pPr indent="0" algn="justLow" rtl="1" eaLnBrk="1" hangingPunct="1">
              <a:spcBef>
                <a:spcPct val="30000"/>
              </a:spcBef>
              <a:buFontTx/>
              <a:buNone/>
              <a:defRPr/>
            </a:pPr>
            <a:endParaRPr lang="fa-IR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algn="justLow" rtl="1" eaLnBrk="1" hangingPunct="1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r>
              <a:rPr lang="fa-I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چگونگی ارتباط، روابط مهمی كه بین متغیرها بر پایه نظریه ها تصویر شده اند، باید در تحقیق بیان شوند.</a:t>
            </a:r>
          </a:p>
          <a:p>
            <a:pPr indent="0" algn="justLow" rtl="1" eaLnBrk="1" hangingPunct="1">
              <a:spcBef>
                <a:spcPct val="30000"/>
              </a:spcBef>
              <a:buFontTx/>
              <a:buNone/>
              <a:defRPr/>
            </a:pPr>
            <a:endParaRPr lang="fa-IR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algn="justLow" rtl="1" eaLnBrk="1" hangingPunct="1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r>
              <a:rPr lang="fa-I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اگر در پژوهشهای پیشین روابط بررسی شده باشند باید به مثبت یا منفی بودن این روابط در چهارچوب نظری اشاره شود.</a:t>
            </a:r>
          </a:p>
        </p:txBody>
      </p:sp>
    </p:spTree>
    <p:extLst>
      <p:ext uri="{BB962C8B-B14F-4D97-AF65-F5344CB8AC3E}">
        <p14:creationId xmlns:p14="http://schemas.microsoft.com/office/powerpoint/2010/main" val="26432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a-IR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اهمیت اطلاعات درپژوهش</a:t>
            </a:r>
            <a:endParaRPr lang="en-US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/>
            <a:r>
              <a:rPr lang="fa-IR" b="1" dirty="0" smtClean="0">
                <a:cs typeface="B Zar" panose="00000400000000000000" pitchFamily="2" charset="-78"/>
              </a:rPr>
              <a:t>رابطه مستقيم ميان حجم فعاليتهاي پژوهشي و کميت و کيفيت منابع اطلاعاتي به صورت جدي از يک سو</a:t>
            </a:r>
            <a:endParaRPr lang="en-US" b="1" dirty="0" smtClean="0">
              <a:cs typeface="B Zar" panose="00000400000000000000" pitchFamily="2" charset="-78"/>
            </a:endParaRPr>
          </a:p>
          <a:p>
            <a:pPr algn="just" rtl="1" eaLnBrk="1" hangingPunct="1"/>
            <a:r>
              <a:rPr lang="fa-IR" b="1" dirty="0" smtClean="0">
                <a:cs typeface="B Zar" panose="00000400000000000000" pitchFamily="2" charset="-78"/>
              </a:rPr>
              <a:t> وابسته به اطلاعات است </a:t>
            </a:r>
            <a:endParaRPr lang="en-US" b="1" dirty="0" smtClean="0">
              <a:cs typeface="B Zar" panose="00000400000000000000" pitchFamily="2" charset="-78"/>
            </a:endParaRPr>
          </a:p>
          <a:p>
            <a:pPr algn="just" rtl="1" eaLnBrk="1" hangingPunct="1"/>
            <a:r>
              <a:rPr lang="fa-IR" b="1" dirty="0" smtClean="0">
                <a:cs typeface="B Zar" panose="00000400000000000000" pitchFamily="2" charset="-78"/>
              </a:rPr>
              <a:t>و از سوي ديگر خود اطلاعات توليد مي کند.</a:t>
            </a:r>
            <a:endParaRPr lang="en-US" b="1" dirty="0" smtClean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90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/>
            <a:r>
              <a:rPr lang="fa-IR" altLang="en-US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منابع ردیف اول</a:t>
            </a:r>
            <a:endParaRPr lang="en-US" altLang="en-US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rtl="1"/>
            <a:r>
              <a:rPr lang="fa-IR" altLang="en-US" b="1" dirty="0">
                <a:cs typeface="B Zar" panose="00000400000000000000" pitchFamily="2" charset="-78"/>
              </a:rPr>
              <a:t>منابعی هستند که اندیشه، روش، نگرش یا واقعیت ناشناخته ای را برای اولین بار گزارش میکنند. این منابع حاصل تحقیقات در حوزه های مختلف هستند.</a:t>
            </a:r>
          </a:p>
          <a:p>
            <a:pPr algn="just" rtl="1"/>
            <a:r>
              <a:rPr lang="fa-IR" altLang="en-US" b="1" dirty="0">
                <a:cs typeface="B Zar" panose="00000400000000000000" pitchFamily="2" charset="-78"/>
              </a:rPr>
              <a:t>- مجله های علمی</a:t>
            </a:r>
          </a:p>
          <a:p>
            <a:pPr algn="just" rtl="1"/>
            <a:r>
              <a:rPr lang="fa-IR" altLang="en-US" b="1" dirty="0">
                <a:cs typeface="B Zar" panose="00000400000000000000" pitchFamily="2" charset="-78"/>
              </a:rPr>
              <a:t>- مقاله های کنفرانس ها</a:t>
            </a:r>
          </a:p>
          <a:p>
            <a:pPr algn="just" rtl="1"/>
            <a:r>
              <a:rPr lang="fa-IR" altLang="en-US" b="1" dirty="0">
                <a:cs typeface="B Zar" panose="00000400000000000000" pitchFamily="2" charset="-78"/>
              </a:rPr>
              <a:t>- تک نگاشتها(رمان، شعر، نظریات فلسفی و......)</a:t>
            </a:r>
          </a:p>
          <a:p>
            <a:pPr algn="just" rtl="1"/>
            <a:r>
              <a:rPr lang="fa-IR" altLang="en-US" b="1" dirty="0">
                <a:cs typeface="B Zar" panose="00000400000000000000" pitchFamily="2" charset="-78"/>
              </a:rPr>
              <a:t>- پروانه های ثبت اختراع</a:t>
            </a:r>
          </a:p>
          <a:p>
            <a:pPr algn="just" rtl="1"/>
            <a:r>
              <a:rPr lang="fa-IR" altLang="en-US" b="1" dirty="0">
                <a:cs typeface="B Zar" panose="00000400000000000000" pitchFamily="2" charset="-78"/>
              </a:rPr>
              <a:t>- گزارشهای پژوهشی </a:t>
            </a:r>
            <a:r>
              <a:rPr lang="fa-IR" altLang="en-US" b="1" dirty="0">
                <a:solidFill>
                  <a:srgbClr val="FF0000"/>
                </a:solidFill>
                <a:cs typeface="B Zar" panose="00000400000000000000" pitchFamily="2" charset="-78"/>
              </a:rPr>
              <a:t>(دیانی، 1377).</a:t>
            </a:r>
            <a:endParaRPr lang="en-US" altLang="en-US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57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696</Words>
  <Application>Microsoft Office PowerPoint</Application>
  <PresentationFormat>Widescreen</PresentationFormat>
  <Paragraphs>101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 Mitra</vt:lpstr>
      <vt:lpstr>B Nzanin</vt:lpstr>
      <vt:lpstr>B Tabassom</vt:lpstr>
      <vt:lpstr>B Zar</vt:lpstr>
      <vt:lpstr>Calibri</vt:lpstr>
      <vt:lpstr>Calibri Light</vt:lpstr>
      <vt:lpstr>IranNastaliq</vt:lpstr>
      <vt:lpstr>Times New Roman</vt:lpstr>
      <vt:lpstr>Wingdings</vt:lpstr>
      <vt:lpstr>Office Theme</vt:lpstr>
      <vt:lpstr>PowerPoint Presentation</vt:lpstr>
      <vt:lpstr>پژوهش دانشگاهی </vt:lpstr>
      <vt:lpstr>PowerPoint Presentation</vt:lpstr>
      <vt:lpstr>مدلی از فرآیند پژوهش</vt:lpstr>
      <vt:lpstr>PowerPoint Presentation</vt:lpstr>
      <vt:lpstr>دلایل مطالعه ادبیات و سوابق تحقیق</vt:lpstr>
      <vt:lpstr>PowerPoint Presentation</vt:lpstr>
      <vt:lpstr>اهمیت اطلاعات درپژوهش</vt:lpstr>
      <vt:lpstr>منابع ردیف اول</vt:lpstr>
      <vt:lpstr>منابع ردیف دوم</vt:lpstr>
      <vt:lpstr>PowerPoint Presentation</vt:lpstr>
      <vt:lpstr>PowerPoint Presentation</vt:lpstr>
      <vt:lpstr>مهارت اطلاع یابی، پیش نیاز تحقیق</vt:lpstr>
      <vt:lpstr> انتظارات کاربران کتابخانه ها</vt:lpstr>
      <vt:lpstr>سواد اطلاعاتی - ادامه</vt:lpstr>
      <vt:lpstr>PowerPoint Presentation</vt:lpstr>
      <vt:lpstr>با سپاس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abbasi-zo</dc:creator>
  <cp:lastModifiedBy>rafie</cp:lastModifiedBy>
  <cp:revision>12</cp:revision>
  <dcterms:created xsi:type="dcterms:W3CDTF">2017-12-04T05:39:18Z</dcterms:created>
  <dcterms:modified xsi:type="dcterms:W3CDTF">2017-12-30T06:31:50Z</dcterms:modified>
</cp:coreProperties>
</file>