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04" r:id="rId3"/>
    <p:sldId id="267" r:id="rId4"/>
    <p:sldId id="278" r:id="rId5"/>
    <p:sldId id="324" r:id="rId6"/>
    <p:sldId id="306" r:id="rId7"/>
    <p:sldId id="305" r:id="rId8"/>
    <p:sldId id="307" r:id="rId9"/>
    <p:sldId id="308" r:id="rId10"/>
    <p:sldId id="283" r:id="rId11"/>
    <p:sldId id="273" r:id="rId12"/>
    <p:sldId id="311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35" r:id="rId22"/>
    <p:sldId id="265" r:id="rId23"/>
    <p:sldId id="258" r:id="rId24"/>
    <p:sldId id="336" r:id="rId25"/>
    <p:sldId id="259" r:id="rId26"/>
    <p:sldId id="261" r:id="rId27"/>
    <p:sldId id="262" r:id="rId28"/>
    <p:sldId id="263" r:id="rId29"/>
    <p:sldId id="264" r:id="rId30"/>
    <p:sldId id="343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7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F008E-9965-4DB7-BE0A-9D2107F2647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4EAB5B-C8E0-4D06-A0AB-678B4697F594}">
      <dgm:prSet custT="1"/>
      <dgm:spPr>
        <a:solidFill>
          <a:schemeClr val="accent5"/>
        </a:solidFill>
      </dgm:spPr>
      <dgm:t>
        <a:bodyPr/>
        <a:lstStyle/>
        <a:p>
          <a:pPr rtl="1"/>
          <a:r>
            <a:rPr lang="fa-IR" sz="2800" b="1" dirty="0" smtClean="0"/>
            <a:t>مطالعه متون برای دستیابی به نظریه ها و تجربه های پژوهشی </a:t>
          </a:r>
          <a:endParaRPr lang="en-US" sz="2800" dirty="0"/>
        </a:p>
      </dgm:t>
    </dgm:pt>
    <dgm:pt modelId="{7D19E028-2EB8-4353-85E8-73FCA339DFB4}" type="parTrans" cxnId="{847B4CF4-C388-4AE9-8049-DB57D26CE039}">
      <dgm:prSet/>
      <dgm:spPr/>
      <dgm:t>
        <a:bodyPr/>
        <a:lstStyle/>
        <a:p>
          <a:endParaRPr lang="en-US"/>
        </a:p>
      </dgm:t>
    </dgm:pt>
    <dgm:pt modelId="{3E901B8B-DD71-4AD5-8A92-E603BFD11D4C}" type="sibTrans" cxnId="{847B4CF4-C388-4AE9-8049-DB57D26CE039}">
      <dgm:prSet/>
      <dgm:spPr/>
      <dgm:t>
        <a:bodyPr/>
        <a:lstStyle/>
        <a:p>
          <a:endParaRPr lang="en-US"/>
        </a:p>
      </dgm:t>
    </dgm:pt>
    <dgm:pt modelId="{098D285F-2B6F-45CF-B153-713BED7F0AC5}">
      <dgm:prSet custT="1"/>
      <dgm:spPr>
        <a:solidFill>
          <a:schemeClr val="accent5"/>
        </a:solidFill>
      </dgm:spPr>
      <dgm:t>
        <a:bodyPr/>
        <a:lstStyle/>
        <a:p>
          <a:pPr rtl="1"/>
          <a:r>
            <a:rPr lang="fa-IR" sz="2800" b="1" dirty="0" smtClean="0"/>
            <a:t>دستیابی به مشکل و مسئله،</a:t>
          </a:r>
          <a:endParaRPr lang="en-US" sz="2800" dirty="0"/>
        </a:p>
      </dgm:t>
    </dgm:pt>
    <dgm:pt modelId="{18630762-3EE9-43EE-970D-8017A50ED944}" type="parTrans" cxnId="{770E9500-4261-4983-99DF-4EDD25DB0F36}">
      <dgm:prSet/>
      <dgm:spPr/>
      <dgm:t>
        <a:bodyPr/>
        <a:lstStyle/>
        <a:p>
          <a:endParaRPr lang="en-US"/>
        </a:p>
      </dgm:t>
    </dgm:pt>
    <dgm:pt modelId="{BE365A84-D1B0-42B3-B75C-F44EC40CA930}" type="sibTrans" cxnId="{770E9500-4261-4983-99DF-4EDD25DB0F36}">
      <dgm:prSet/>
      <dgm:spPr/>
      <dgm:t>
        <a:bodyPr/>
        <a:lstStyle/>
        <a:p>
          <a:endParaRPr lang="en-US"/>
        </a:p>
      </dgm:t>
    </dgm:pt>
    <dgm:pt modelId="{E1781D51-1D09-42BA-9AD6-4AA7C6F4F960}">
      <dgm:prSet custT="1"/>
      <dgm:spPr>
        <a:solidFill>
          <a:schemeClr val="accent5"/>
        </a:solidFill>
      </dgm:spPr>
      <dgm:t>
        <a:bodyPr/>
        <a:lstStyle/>
        <a:p>
          <a:pPr rtl="1"/>
          <a:r>
            <a:rPr lang="fa-IR" sz="2800" b="1" dirty="0" smtClean="0"/>
            <a:t>طراحی سوال/فرضیه</a:t>
          </a:r>
          <a:endParaRPr lang="en-US" sz="2800" dirty="0"/>
        </a:p>
      </dgm:t>
    </dgm:pt>
    <dgm:pt modelId="{53695A61-AB2F-46E7-A986-6C8C63D2E6F9}" type="parTrans" cxnId="{7786B937-408A-409A-AC7E-51C041A216A4}">
      <dgm:prSet/>
      <dgm:spPr/>
      <dgm:t>
        <a:bodyPr/>
        <a:lstStyle/>
        <a:p>
          <a:endParaRPr lang="en-US"/>
        </a:p>
      </dgm:t>
    </dgm:pt>
    <dgm:pt modelId="{687639F5-729E-447A-AAFA-43510F1DEA44}" type="sibTrans" cxnId="{7786B937-408A-409A-AC7E-51C041A216A4}">
      <dgm:prSet/>
      <dgm:spPr/>
      <dgm:t>
        <a:bodyPr/>
        <a:lstStyle/>
        <a:p>
          <a:endParaRPr lang="en-US"/>
        </a:p>
      </dgm:t>
    </dgm:pt>
    <dgm:pt modelId="{EED7AFB3-7E91-400D-BE27-3D28EF2C909E}">
      <dgm:prSet custT="1"/>
      <dgm:spPr>
        <a:solidFill>
          <a:schemeClr val="accent5"/>
        </a:solidFill>
      </dgm:spPr>
      <dgm:t>
        <a:bodyPr/>
        <a:lstStyle/>
        <a:p>
          <a:pPr rtl="1"/>
          <a:r>
            <a:rPr lang="fa-IR" sz="2800" b="1" dirty="0" smtClean="0"/>
            <a:t>شناسایی روش و ابزاری علمی برای گردآوری اطلاعات</a:t>
          </a:r>
          <a:endParaRPr lang="en-US" sz="2800" dirty="0"/>
        </a:p>
      </dgm:t>
    </dgm:pt>
    <dgm:pt modelId="{93CDC7B7-CF0B-45E4-A2C1-B97F4C6FA22C}" type="parTrans" cxnId="{C9ED31AC-288A-4013-A865-EC96837A33D4}">
      <dgm:prSet/>
      <dgm:spPr/>
      <dgm:t>
        <a:bodyPr/>
        <a:lstStyle/>
        <a:p>
          <a:endParaRPr lang="en-US"/>
        </a:p>
      </dgm:t>
    </dgm:pt>
    <dgm:pt modelId="{8E1727B2-7717-4829-8E38-58B91F8AD667}" type="sibTrans" cxnId="{C9ED31AC-288A-4013-A865-EC96837A33D4}">
      <dgm:prSet/>
      <dgm:spPr/>
      <dgm:t>
        <a:bodyPr/>
        <a:lstStyle/>
        <a:p>
          <a:endParaRPr lang="en-US"/>
        </a:p>
      </dgm:t>
    </dgm:pt>
    <dgm:pt modelId="{7AE4C01F-F356-4388-998F-5F965853CB8B}">
      <dgm:prSet custT="1"/>
      <dgm:spPr>
        <a:solidFill>
          <a:schemeClr val="accent5"/>
        </a:solidFill>
      </dgm:spPr>
      <dgm:t>
        <a:bodyPr/>
        <a:lstStyle/>
        <a:p>
          <a:pPr rtl="1"/>
          <a:r>
            <a:rPr lang="fa-IR" sz="2800" b="1" dirty="0" smtClean="0"/>
            <a:t>جستجو و </a:t>
          </a:r>
          <a:r>
            <a:rPr lang="fa-IR" sz="2800" b="1" smtClean="0"/>
            <a:t>گردآوری اطلاعات</a:t>
          </a:r>
          <a:endParaRPr lang="en-US" sz="2800" dirty="0"/>
        </a:p>
      </dgm:t>
    </dgm:pt>
    <dgm:pt modelId="{8CA4D12A-21CC-4ACF-BD0D-26700A7B1FBF}" type="parTrans" cxnId="{104F637E-8850-42A7-86DB-3990224AB390}">
      <dgm:prSet/>
      <dgm:spPr/>
      <dgm:t>
        <a:bodyPr/>
        <a:lstStyle/>
        <a:p>
          <a:endParaRPr lang="en-US"/>
        </a:p>
      </dgm:t>
    </dgm:pt>
    <dgm:pt modelId="{87EC0D02-5ABE-4F8D-BA43-B207EFE94D4A}" type="sibTrans" cxnId="{104F637E-8850-42A7-86DB-3990224AB390}">
      <dgm:prSet/>
      <dgm:spPr/>
      <dgm:t>
        <a:bodyPr/>
        <a:lstStyle/>
        <a:p>
          <a:endParaRPr lang="en-US"/>
        </a:p>
      </dgm:t>
    </dgm:pt>
    <dgm:pt modelId="{CDEAB480-3083-4A3F-AA89-CCAECE0C05A0}">
      <dgm:prSet custT="1"/>
      <dgm:spPr>
        <a:solidFill>
          <a:schemeClr val="accent5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rtl="1"/>
          <a:r>
            <a:rPr lang="fa-IR" sz="2400" b="1" dirty="0" smtClean="0"/>
            <a:t>تجزيه و تحليل داده ها، </a:t>
          </a:r>
          <a:endParaRPr lang="en-US" sz="2400" dirty="0"/>
        </a:p>
      </dgm:t>
    </dgm:pt>
    <dgm:pt modelId="{0C5FDB59-578A-40AF-AF89-0CA5FAAD6EB3}" type="parTrans" cxnId="{8D099633-F0C2-4016-9A2A-5CDB40933E1C}">
      <dgm:prSet/>
      <dgm:spPr/>
      <dgm:t>
        <a:bodyPr/>
        <a:lstStyle/>
        <a:p>
          <a:endParaRPr lang="en-US"/>
        </a:p>
      </dgm:t>
    </dgm:pt>
    <dgm:pt modelId="{6158F8AA-DE77-4A1E-9A8B-E16CAC9DFF0F}" type="sibTrans" cxnId="{8D099633-F0C2-4016-9A2A-5CDB40933E1C}">
      <dgm:prSet/>
      <dgm:spPr/>
      <dgm:t>
        <a:bodyPr/>
        <a:lstStyle/>
        <a:p>
          <a:endParaRPr lang="en-US"/>
        </a:p>
      </dgm:t>
    </dgm:pt>
    <dgm:pt modelId="{D2EB4A77-F524-400B-9CD8-049BB5EA0FDD}">
      <dgm:prSet custT="1"/>
      <dgm:spPr>
        <a:solidFill>
          <a:schemeClr val="accent5"/>
        </a:solidFill>
      </dgm:spPr>
      <dgm:t>
        <a:bodyPr/>
        <a:lstStyle/>
        <a:p>
          <a:pPr rtl="1"/>
          <a:r>
            <a:rPr lang="fa-IR" sz="2400" b="1" dirty="0" smtClean="0"/>
            <a:t>پاسخ به سؤال (سؤالهاي)/گزارش آزمون فرضیه (ها)،</a:t>
          </a:r>
          <a:endParaRPr lang="en-US" sz="2400" dirty="0"/>
        </a:p>
      </dgm:t>
    </dgm:pt>
    <dgm:pt modelId="{CB979BA5-5FCE-4807-8E08-3D74EE256B98}" type="parTrans" cxnId="{98131FBC-361A-4063-826C-DA2C26F54D0C}">
      <dgm:prSet/>
      <dgm:spPr/>
      <dgm:t>
        <a:bodyPr/>
        <a:lstStyle/>
        <a:p>
          <a:endParaRPr lang="en-US"/>
        </a:p>
      </dgm:t>
    </dgm:pt>
    <dgm:pt modelId="{DF8DBBE2-1CC6-4D79-9230-C05E6DC3084F}" type="sibTrans" cxnId="{98131FBC-361A-4063-826C-DA2C26F54D0C}">
      <dgm:prSet/>
      <dgm:spPr/>
      <dgm:t>
        <a:bodyPr/>
        <a:lstStyle/>
        <a:p>
          <a:endParaRPr lang="en-US"/>
        </a:p>
      </dgm:t>
    </dgm:pt>
    <dgm:pt modelId="{9D9845A8-4C8E-4928-B6E6-8A5B2653834B}">
      <dgm:prSet custT="1"/>
      <dgm:spPr>
        <a:solidFill>
          <a:schemeClr val="accent5"/>
        </a:solidFill>
      </dgm:spPr>
      <dgm:t>
        <a:bodyPr/>
        <a:lstStyle/>
        <a:p>
          <a:pPr rtl="1"/>
          <a:r>
            <a:rPr lang="fa-IR" sz="2400" b="1" dirty="0" smtClean="0"/>
            <a:t>استنباط و نتيجه گيري و توصیه هایی در راستای حل مسئله .</a:t>
          </a:r>
          <a:endParaRPr lang="en-US" sz="2400" dirty="0"/>
        </a:p>
      </dgm:t>
    </dgm:pt>
    <dgm:pt modelId="{E3C2D83A-1700-4DC4-B151-A4904ABA93E2}" type="parTrans" cxnId="{D616E55B-32F8-4ADC-AA1B-35F840B5EF3A}">
      <dgm:prSet/>
      <dgm:spPr/>
      <dgm:t>
        <a:bodyPr/>
        <a:lstStyle/>
        <a:p>
          <a:endParaRPr lang="en-US"/>
        </a:p>
      </dgm:t>
    </dgm:pt>
    <dgm:pt modelId="{7FA0702B-B3E9-4FBE-BE47-5743773F9137}" type="sibTrans" cxnId="{D616E55B-32F8-4ADC-AA1B-35F840B5EF3A}">
      <dgm:prSet/>
      <dgm:spPr/>
      <dgm:t>
        <a:bodyPr/>
        <a:lstStyle/>
        <a:p>
          <a:endParaRPr lang="en-US"/>
        </a:p>
      </dgm:t>
    </dgm:pt>
    <dgm:pt modelId="{E5055513-54A6-48C0-A416-76662B496A8B}" type="pres">
      <dgm:prSet presAssocID="{9C1F008E-9965-4DB7-BE0A-9D2107F264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CAF695-686A-46FD-9B47-BB92EB5273AD}" type="pres">
      <dgm:prSet presAssocID="{9D9845A8-4C8E-4928-B6E6-8A5B2653834B}" presName="boxAndChildren" presStyleCnt="0"/>
      <dgm:spPr/>
    </dgm:pt>
    <dgm:pt modelId="{3DD580CD-EC9A-403C-8946-8AEEC6229EB6}" type="pres">
      <dgm:prSet presAssocID="{9D9845A8-4C8E-4928-B6E6-8A5B2653834B}" presName="parentTextBox" presStyleLbl="node1" presStyleIdx="0" presStyleCnt="8"/>
      <dgm:spPr/>
      <dgm:t>
        <a:bodyPr/>
        <a:lstStyle/>
        <a:p>
          <a:endParaRPr lang="en-US"/>
        </a:p>
      </dgm:t>
    </dgm:pt>
    <dgm:pt modelId="{16461687-0A51-4A6E-94EE-9094DAF38ED4}" type="pres">
      <dgm:prSet presAssocID="{DF8DBBE2-1CC6-4D79-9230-C05E6DC3084F}" presName="sp" presStyleCnt="0"/>
      <dgm:spPr/>
    </dgm:pt>
    <dgm:pt modelId="{0515863A-CF77-4B62-BF22-39A431456C04}" type="pres">
      <dgm:prSet presAssocID="{D2EB4A77-F524-400B-9CD8-049BB5EA0FDD}" presName="arrowAndChildren" presStyleCnt="0"/>
      <dgm:spPr/>
    </dgm:pt>
    <dgm:pt modelId="{BFCB0515-0DC2-4234-BEB6-2AD0DB5CC902}" type="pres">
      <dgm:prSet presAssocID="{D2EB4A77-F524-400B-9CD8-049BB5EA0FDD}" presName="parentTextArrow" presStyleLbl="node1" presStyleIdx="1" presStyleCnt="8"/>
      <dgm:spPr/>
      <dgm:t>
        <a:bodyPr/>
        <a:lstStyle/>
        <a:p>
          <a:endParaRPr lang="en-US"/>
        </a:p>
      </dgm:t>
    </dgm:pt>
    <dgm:pt modelId="{379C5D61-B23F-471D-B0DB-81F88B228428}" type="pres">
      <dgm:prSet presAssocID="{6158F8AA-DE77-4A1E-9A8B-E16CAC9DFF0F}" presName="sp" presStyleCnt="0"/>
      <dgm:spPr/>
    </dgm:pt>
    <dgm:pt modelId="{0FB02BE2-08F5-4063-9255-DCF098A542C4}" type="pres">
      <dgm:prSet presAssocID="{CDEAB480-3083-4A3F-AA89-CCAECE0C05A0}" presName="arrowAndChildren" presStyleCnt="0"/>
      <dgm:spPr/>
    </dgm:pt>
    <dgm:pt modelId="{8DBA9227-3D0D-4183-985E-BFFB56299B44}" type="pres">
      <dgm:prSet presAssocID="{CDEAB480-3083-4A3F-AA89-CCAECE0C05A0}" presName="parentTextArrow" presStyleLbl="node1" presStyleIdx="2" presStyleCnt="8"/>
      <dgm:spPr/>
      <dgm:t>
        <a:bodyPr/>
        <a:lstStyle/>
        <a:p>
          <a:endParaRPr lang="en-US"/>
        </a:p>
      </dgm:t>
    </dgm:pt>
    <dgm:pt modelId="{E172F03C-136E-4EB3-BE70-11110E2F6E66}" type="pres">
      <dgm:prSet presAssocID="{87EC0D02-5ABE-4F8D-BA43-B207EFE94D4A}" presName="sp" presStyleCnt="0"/>
      <dgm:spPr/>
    </dgm:pt>
    <dgm:pt modelId="{1460B76B-C19D-4B93-8486-3DF94CA9114B}" type="pres">
      <dgm:prSet presAssocID="{7AE4C01F-F356-4388-998F-5F965853CB8B}" presName="arrowAndChildren" presStyleCnt="0"/>
      <dgm:spPr/>
    </dgm:pt>
    <dgm:pt modelId="{F66B0BAB-CC82-4B99-AC35-CE10B8D8F089}" type="pres">
      <dgm:prSet presAssocID="{7AE4C01F-F356-4388-998F-5F965853CB8B}" presName="parentTextArrow" presStyleLbl="node1" presStyleIdx="3" presStyleCnt="8" custScaleY="121001"/>
      <dgm:spPr/>
      <dgm:t>
        <a:bodyPr/>
        <a:lstStyle/>
        <a:p>
          <a:endParaRPr lang="en-US"/>
        </a:p>
      </dgm:t>
    </dgm:pt>
    <dgm:pt modelId="{64E4A8E2-9543-4223-B6E0-4CC31DC604DC}" type="pres">
      <dgm:prSet presAssocID="{8E1727B2-7717-4829-8E38-58B91F8AD667}" presName="sp" presStyleCnt="0"/>
      <dgm:spPr/>
    </dgm:pt>
    <dgm:pt modelId="{F673D06E-A509-4892-869D-9C24C0B99DBD}" type="pres">
      <dgm:prSet presAssocID="{EED7AFB3-7E91-400D-BE27-3D28EF2C909E}" presName="arrowAndChildren" presStyleCnt="0"/>
      <dgm:spPr/>
    </dgm:pt>
    <dgm:pt modelId="{6621179E-575A-4EA1-8D88-FE346D3ADA8A}" type="pres">
      <dgm:prSet presAssocID="{EED7AFB3-7E91-400D-BE27-3D28EF2C909E}" presName="parentTextArrow" presStyleLbl="node1" presStyleIdx="4" presStyleCnt="8"/>
      <dgm:spPr/>
      <dgm:t>
        <a:bodyPr/>
        <a:lstStyle/>
        <a:p>
          <a:endParaRPr lang="en-US"/>
        </a:p>
      </dgm:t>
    </dgm:pt>
    <dgm:pt modelId="{702CD052-06FE-4E59-A240-2B62363DACD4}" type="pres">
      <dgm:prSet presAssocID="{687639F5-729E-447A-AAFA-43510F1DEA44}" presName="sp" presStyleCnt="0"/>
      <dgm:spPr/>
    </dgm:pt>
    <dgm:pt modelId="{F09BCA56-2F5F-4BF3-9E17-08677C7FEA4D}" type="pres">
      <dgm:prSet presAssocID="{E1781D51-1D09-42BA-9AD6-4AA7C6F4F960}" presName="arrowAndChildren" presStyleCnt="0"/>
      <dgm:spPr/>
    </dgm:pt>
    <dgm:pt modelId="{5B5F85E6-F7B7-478F-A851-5A87BBF4EE88}" type="pres">
      <dgm:prSet presAssocID="{E1781D51-1D09-42BA-9AD6-4AA7C6F4F960}" presName="parentTextArrow" presStyleLbl="node1" presStyleIdx="5" presStyleCnt="8"/>
      <dgm:spPr/>
      <dgm:t>
        <a:bodyPr/>
        <a:lstStyle/>
        <a:p>
          <a:endParaRPr lang="en-US"/>
        </a:p>
      </dgm:t>
    </dgm:pt>
    <dgm:pt modelId="{24884FFF-B765-43A4-8C16-7D6F0B00D4BA}" type="pres">
      <dgm:prSet presAssocID="{BE365A84-D1B0-42B3-B75C-F44EC40CA930}" presName="sp" presStyleCnt="0"/>
      <dgm:spPr/>
    </dgm:pt>
    <dgm:pt modelId="{CA4AF939-868F-4221-AF83-987A370DB1A3}" type="pres">
      <dgm:prSet presAssocID="{098D285F-2B6F-45CF-B153-713BED7F0AC5}" presName="arrowAndChildren" presStyleCnt="0"/>
      <dgm:spPr/>
    </dgm:pt>
    <dgm:pt modelId="{B5149228-B9CC-4AA8-93B3-F4C64796A56B}" type="pres">
      <dgm:prSet presAssocID="{098D285F-2B6F-45CF-B153-713BED7F0AC5}" presName="parentTextArrow" presStyleLbl="node1" presStyleIdx="6" presStyleCnt="8"/>
      <dgm:spPr/>
      <dgm:t>
        <a:bodyPr/>
        <a:lstStyle/>
        <a:p>
          <a:endParaRPr lang="en-US"/>
        </a:p>
      </dgm:t>
    </dgm:pt>
    <dgm:pt modelId="{990CBF81-A753-4745-A37F-E70A1A561C00}" type="pres">
      <dgm:prSet presAssocID="{3E901B8B-DD71-4AD5-8A92-E603BFD11D4C}" presName="sp" presStyleCnt="0"/>
      <dgm:spPr/>
    </dgm:pt>
    <dgm:pt modelId="{5B9A7CEF-EB98-4E35-A829-5F179B60F43A}" type="pres">
      <dgm:prSet presAssocID="{7E4EAB5B-C8E0-4D06-A0AB-678B4697F594}" presName="arrowAndChildren" presStyleCnt="0"/>
      <dgm:spPr/>
    </dgm:pt>
    <dgm:pt modelId="{43817B66-9776-43B6-B9EA-E7A9644C851F}" type="pres">
      <dgm:prSet presAssocID="{7E4EAB5B-C8E0-4D06-A0AB-678B4697F594}" presName="parentTextArrow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847B4CF4-C388-4AE9-8049-DB57D26CE039}" srcId="{9C1F008E-9965-4DB7-BE0A-9D2107F26477}" destId="{7E4EAB5B-C8E0-4D06-A0AB-678B4697F594}" srcOrd="0" destOrd="0" parTransId="{7D19E028-2EB8-4353-85E8-73FCA339DFB4}" sibTransId="{3E901B8B-DD71-4AD5-8A92-E603BFD11D4C}"/>
    <dgm:cxn modelId="{5E720EDD-19B0-4AB4-84B2-ECAC0186D600}" type="presOf" srcId="{E1781D51-1D09-42BA-9AD6-4AA7C6F4F960}" destId="{5B5F85E6-F7B7-478F-A851-5A87BBF4EE88}" srcOrd="0" destOrd="0" presId="urn:microsoft.com/office/officeart/2005/8/layout/process4"/>
    <dgm:cxn modelId="{BA6EAC8B-31A5-4A4D-B528-4403D4CE76EC}" type="presOf" srcId="{D2EB4A77-F524-400B-9CD8-049BB5EA0FDD}" destId="{BFCB0515-0DC2-4234-BEB6-2AD0DB5CC902}" srcOrd="0" destOrd="0" presId="urn:microsoft.com/office/officeart/2005/8/layout/process4"/>
    <dgm:cxn modelId="{104F637E-8850-42A7-86DB-3990224AB390}" srcId="{9C1F008E-9965-4DB7-BE0A-9D2107F26477}" destId="{7AE4C01F-F356-4388-998F-5F965853CB8B}" srcOrd="4" destOrd="0" parTransId="{8CA4D12A-21CC-4ACF-BD0D-26700A7B1FBF}" sibTransId="{87EC0D02-5ABE-4F8D-BA43-B207EFE94D4A}"/>
    <dgm:cxn modelId="{9D42CD58-5BC1-4086-9A94-50D8959BA4BB}" type="presOf" srcId="{098D285F-2B6F-45CF-B153-713BED7F0AC5}" destId="{B5149228-B9CC-4AA8-93B3-F4C64796A56B}" srcOrd="0" destOrd="0" presId="urn:microsoft.com/office/officeart/2005/8/layout/process4"/>
    <dgm:cxn modelId="{1539C970-410F-4ABC-B244-9B636A4640FD}" type="presOf" srcId="{7AE4C01F-F356-4388-998F-5F965853CB8B}" destId="{F66B0BAB-CC82-4B99-AC35-CE10B8D8F089}" srcOrd="0" destOrd="0" presId="urn:microsoft.com/office/officeart/2005/8/layout/process4"/>
    <dgm:cxn modelId="{770E9500-4261-4983-99DF-4EDD25DB0F36}" srcId="{9C1F008E-9965-4DB7-BE0A-9D2107F26477}" destId="{098D285F-2B6F-45CF-B153-713BED7F0AC5}" srcOrd="1" destOrd="0" parTransId="{18630762-3EE9-43EE-970D-8017A50ED944}" sibTransId="{BE365A84-D1B0-42B3-B75C-F44EC40CA930}"/>
    <dgm:cxn modelId="{B6FCBA3F-906B-4CE9-AB9B-335A7E8B5D73}" type="presOf" srcId="{9C1F008E-9965-4DB7-BE0A-9D2107F26477}" destId="{E5055513-54A6-48C0-A416-76662B496A8B}" srcOrd="0" destOrd="0" presId="urn:microsoft.com/office/officeart/2005/8/layout/process4"/>
    <dgm:cxn modelId="{AA226815-11C2-4D7A-B9C4-53F249B3A78F}" type="presOf" srcId="{9D9845A8-4C8E-4928-B6E6-8A5B2653834B}" destId="{3DD580CD-EC9A-403C-8946-8AEEC6229EB6}" srcOrd="0" destOrd="0" presId="urn:microsoft.com/office/officeart/2005/8/layout/process4"/>
    <dgm:cxn modelId="{C9ED31AC-288A-4013-A865-EC96837A33D4}" srcId="{9C1F008E-9965-4DB7-BE0A-9D2107F26477}" destId="{EED7AFB3-7E91-400D-BE27-3D28EF2C909E}" srcOrd="3" destOrd="0" parTransId="{93CDC7B7-CF0B-45E4-A2C1-B97F4C6FA22C}" sibTransId="{8E1727B2-7717-4829-8E38-58B91F8AD667}"/>
    <dgm:cxn modelId="{1F961968-562C-4404-8630-62B87FF45548}" type="presOf" srcId="{CDEAB480-3083-4A3F-AA89-CCAECE0C05A0}" destId="{8DBA9227-3D0D-4183-985E-BFFB56299B44}" srcOrd="0" destOrd="0" presId="urn:microsoft.com/office/officeart/2005/8/layout/process4"/>
    <dgm:cxn modelId="{98131FBC-361A-4063-826C-DA2C26F54D0C}" srcId="{9C1F008E-9965-4DB7-BE0A-9D2107F26477}" destId="{D2EB4A77-F524-400B-9CD8-049BB5EA0FDD}" srcOrd="6" destOrd="0" parTransId="{CB979BA5-5FCE-4807-8E08-3D74EE256B98}" sibTransId="{DF8DBBE2-1CC6-4D79-9230-C05E6DC3084F}"/>
    <dgm:cxn modelId="{7786B937-408A-409A-AC7E-51C041A216A4}" srcId="{9C1F008E-9965-4DB7-BE0A-9D2107F26477}" destId="{E1781D51-1D09-42BA-9AD6-4AA7C6F4F960}" srcOrd="2" destOrd="0" parTransId="{53695A61-AB2F-46E7-A986-6C8C63D2E6F9}" sibTransId="{687639F5-729E-447A-AAFA-43510F1DEA44}"/>
    <dgm:cxn modelId="{8D099633-F0C2-4016-9A2A-5CDB40933E1C}" srcId="{9C1F008E-9965-4DB7-BE0A-9D2107F26477}" destId="{CDEAB480-3083-4A3F-AA89-CCAECE0C05A0}" srcOrd="5" destOrd="0" parTransId="{0C5FDB59-578A-40AF-AF89-0CA5FAAD6EB3}" sibTransId="{6158F8AA-DE77-4A1E-9A8B-E16CAC9DFF0F}"/>
    <dgm:cxn modelId="{5B3DF87F-6393-43F7-B975-C7FDD5257B0D}" type="presOf" srcId="{EED7AFB3-7E91-400D-BE27-3D28EF2C909E}" destId="{6621179E-575A-4EA1-8D88-FE346D3ADA8A}" srcOrd="0" destOrd="0" presId="urn:microsoft.com/office/officeart/2005/8/layout/process4"/>
    <dgm:cxn modelId="{D616E55B-32F8-4ADC-AA1B-35F840B5EF3A}" srcId="{9C1F008E-9965-4DB7-BE0A-9D2107F26477}" destId="{9D9845A8-4C8E-4928-B6E6-8A5B2653834B}" srcOrd="7" destOrd="0" parTransId="{E3C2D83A-1700-4DC4-B151-A4904ABA93E2}" sibTransId="{7FA0702B-B3E9-4FBE-BE47-5743773F9137}"/>
    <dgm:cxn modelId="{2BA99E34-4AC0-446F-8842-121554235560}" type="presOf" srcId="{7E4EAB5B-C8E0-4D06-A0AB-678B4697F594}" destId="{43817B66-9776-43B6-B9EA-E7A9644C851F}" srcOrd="0" destOrd="0" presId="urn:microsoft.com/office/officeart/2005/8/layout/process4"/>
    <dgm:cxn modelId="{830EB3F2-5F61-492C-8DD9-8BABCB50768B}" type="presParOf" srcId="{E5055513-54A6-48C0-A416-76662B496A8B}" destId="{63CAF695-686A-46FD-9B47-BB92EB5273AD}" srcOrd="0" destOrd="0" presId="urn:microsoft.com/office/officeart/2005/8/layout/process4"/>
    <dgm:cxn modelId="{35325DB4-766D-4FB3-A060-62764F0C8349}" type="presParOf" srcId="{63CAF695-686A-46FD-9B47-BB92EB5273AD}" destId="{3DD580CD-EC9A-403C-8946-8AEEC6229EB6}" srcOrd="0" destOrd="0" presId="urn:microsoft.com/office/officeart/2005/8/layout/process4"/>
    <dgm:cxn modelId="{B148E3A6-A3D1-4476-8398-95B08DEB9EEF}" type="presParOf" srcId="{E5055513-54A6-48C0-A416-76662B496A8B}" destId="{16461687-0A51-4A6E-94EE-9094DAF38ED4}" srcOrd="1" destOrd="0" presId="urn:microsoft.com/office/officeart/2005/8/layout/process4"/>
    <dgm:cxn modelId="{EDA98ECC-2416-4AE4-AF7C-AE1AD1916B29}" type="presParOf" srcId="{E5055513-54A6-48C0-A416-76662B496A8B}" destId="{0515863A-CF77-4B62-BF22-39A431456C04}" srcOrd="2" destOrd="0" presId="urn:microsoft.com/office/officeart/2005/8/layout/process4"/>
    <dgm:cxn modelId="{01FDF235-1B80-4F32-AE6C-88A01E778692}" type="presParOf" srcId="{0515863A-CF77-4B62-BF22-39A431456C04}" destId="{BFCB0515-0DC2-4234-BEB6-2AD0DB5CC902}" srcOrd="0" destOrd="0" presId="urn:microsoft.com/office/officeart/2005/8/layout/process4"/>
    <dgm:cxn modelId="{CA783763-D533-4484-BA14-0AA665731438}" type="presParOf" srcId="{E5055513-54A6-48C0-A416-76662B496A8B}" destId="{379C5D61-B23F-471D-B0DB-81F88B228428}" srcOrd="3" destOrd="0" presId="urn:microsoft.com/office/officeart/2005/8/layout/process4"/>
    <dgm:cxn modelId="{DE7728DA-27C3-4079-B58D-24C0C2F76EAF}" type="presParOf" srcId="{E5055513-54A6-48C0-A416-76662B496A8B}" destId="{0FB02BE2-08F5-4063-9255-DCF098A542C4}" srcOrd="4" destOrd="0" presId="urn:microsoft.com/office/officeart/2005/8/layout/process4"/>
    <dgm:cxn modelId="{F6D1FE30-93FB-401F-9658-00E7AA82DC20}" type="presParOf" srcId="{0FB02BE2-08F5-4063-9255-DCF098A542C4}" destId="{8DBA9227-3D0D-4183-985E-BFFB56299B44}" srcOrd="0" destOrd="0" presId="urn:microsoft.com/office/officeart/2005/8/layout/process4"/>
    <dgm:cxn modelId="{1030DA2A-BF50-4949-9C1A-F83F16D49532}" type="presParOf" srcId="{E5055513-54A6-48C0-A416-76662B496A8B}" destId="{E172F03C-136E-4EB3-BE70-11110E2F6E66}" srcOrd="5" destOrd="0" presId="urn:microsoft.com/office/officeart/2005/8/layout/process4"/>
    <dgm:cxn modelId="{BA3A6394-03AC-432A-BD21-AB89702DA018}" type="presParOf" srcId="{E5055513-54A6-48C0-A416-76662B496A8B}" destId="{1460B76B-C19D-4B93-8486-3DF94CA9114B}" srcOrd="6" destOrd="0" presId="urn:microsoft.com/office/officeart/2005/8/layout/process4"/>
    <dgm:cxn modelId="{411D1214-DF95-4EBB-B20B-3D9B7710F07B}" type="presParOf" srcId="{1460B76B-C19D-4B93-8486-3DF94CA9114B}" destId="{F66B0BAB-CC82-4B99-AC35-CE10B8D8F089}" srcOrd="0" destOrd="0" presId="urn:microsoft.com/office/officeart/2005/8/layout/process4"/>
    <dgm:cxn modelId="{5EE6ECE9-60AB-4D70-9C18-F2378BD3C893}" type="presParOf" srcId="{E5055513-54A6-48C0-A416-76662B496A8B}" destId="{64E4A8E2-9543-4223-B6E0-4CC31DC604DC}" srcOrd="7" destOrd="0" presId="urn:microsoft.com/office/officeart/2005/8/layout/process4"/>
    <dgm:cxn modelId="{9879D3D3-B663-4D95-B42A-544EDCCDA6AF}" type="presParOf" srcId="{E5055513-54A6-48C0-A416-76662B496A8B}" destId="{F673D06E-A509-4892-869D-9C24C0B99DBD}" srcOrd="8" destOrd="0" presId="urn:microsoft.com/office/officeart/2005/8/layout/process4"/>
    <dgm:cxn modelId="{C8BC14F0-ED2D-4113-98A1-5E86AE3AFA3F}" type="presParOf" srcId="{F673D06E-A509-4892-869D-9C24C0B99DBD}" destId="{6621179E-575A-4EA1-8D88-FE346D3ADA8A}" srcOrd="0" destOrd="0" presId="urn:microsoft.com/office/officeart/2005/8/layout/process4"/>
    <dgm:cxn modelId="{0DE75052-3785-42CA-9888-5742B9E882F8}" type="presParOf" srcId="{E5055513-54A6-48C0-A416-76662B496A8B}" destId="{702CD052-06FE-4E59-A240-2B62363DACD4}" srcOrd="9" destOrd="0" presId="urn:microsoft.com/office/officeart/2005/8/layout/process4"/>
    <dgm:cxn modelId="{A2E5C0B5-6526-49DC-B363-0E7778484024}" type="presParOf" srcId="{E5055513-54A6-48C0-A416-76662B496A8B}" destId="{F09BCA56-2F5F-4BF3-9E17-08677C7FEA4D}" srcOrd="10" destOrd="0" presId="urn:microsoft.com/office/officeart/2005/8/layout/process4"/>
    <dgm:cxn modelId="{0C97577D-4394-4AF0-A012-EEACA53CEEC4}" type="presParOf" srcId="{F09BCA56-2F5F-4BF3-9E17-08677C7FEA4D}" destId="{5B5F85E6-F7B7-478F-A851-5A87BBF4EE88}" srcOrd="0" destOrd="0" presId="urn:microsoft.com/office/officeart/2005/8/layout/process4"/>
    <dgm:cxn modelId="{9DB299BC-2786-4649-9F90-288E8A9BC2A2}" type="presParOf" srcId="{E5055513-54A6-48C0-A416-76662B496A8B}" destId="{24884FFF-B765-43A4-8C16-7D6F0B00D4BA}" srcOrd="11" destOrd="0" presId="urn:microsoft.com/office/officeart/2005/8/layout/process4"/>
    <dgm:cxn modelId="{824A6D64-A3E8-480A-9BFF-4B1F13411A65}" type="presParOf" srcId="{E5055513-54A6-48C0-A416-76662B496A8B}" destId="{CA4AF939-868F-4221-AF83-987A370DB1A3}" srcOrd="12" destOrd="0" presId="urn:microsoft.com/office/officeart/2005/8/layout/process4"/>
    <dgm:cxn modelId="{C57FCA10-A2C5-4790-86E8-FF1E976876B9}" type="presParOf" srcId="{CA4AF939-868F-4221-AF83-987A370DB1A3}" destId="{B5149228-B9CC-4AA8-93B3-F4C64796A56B}" srcOrd="0" destOrd="0" presId="urn:microsoft.com/office/officeart/2005/8/layout/process4"/>
    <dgm:cxn modelId="{A4230564-214E-4D69-9A07-C44D5E00D352}" type="presParOf" srcId="{E5055513-54A6-48C0-A416-76662B496A8B}" destId="{990CBF81-A753-4745-A37F-E70A1A561C00}" srcOrd="13" destOrd="0" presId="urn:microsoft.com/office/officeart/2005/8/layout/process4"/>
    <dgm:cxn modelId="{D9967938-B39A-40E2-8084-EC5841AD2C12}" type="presParOf" srcId="{E5055513-54A6-48C0-A416-76662B496A8B}" destId="{5B9A7CEF-EB98-4E35-A829-5F179B60F43A}" srcOrd="14" destOrd="0" presId="urn:microsoft.com/office/officeart/2005/8/layout/process4"/>
    <dgm:cxn modelId="{E076EC33-6A26-4849-9633-23BD56546227}" type="presParOf" srcId="{5B9A7CEF-EB98-4E35-A829-5F179B60F43A}" destId="{43817B66-9776-43B6-B9EA-E7A9644C85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328BDF-071F-48A2-8625-5ECEB1CA7C5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8834A0-C195-456D-9CD0-DB2ADAD012C0}">
      <dgm:prSet phldrT="[Text]"/>
      <dgm:spPr>
        <a:solidFill>
          <a:srgbClr val="4545C3"/>
        </a:solidFill>
      </dgm:spPr>
      <dgm:t>
        <a:bodyPr/>
        <a:lstStyle/>
        <a:p>
          <a:r>
            <a:rPr lang="fa-IR" b="1" dirty="0" smtClean="0"/>
            <a:t>واقعيت</a:t>
          </a:r>
          <a:endParaRPr lang="en-US" b="1" dirty="0"/>
        </a:p>
      </dgm:t>
    </dgm:pt>
    <dgm:pt modelId="{15F5BD6F-CFB5-474D-95F1-B3E9402CABAC}" type="parTrans" cxnId="{2B3713AB-0D5E-4946-969D-FE88371FA530}">
      <dgm:prSet/>
      <dgm:spPr/>
      <dgm:t>
        <a:bodyPr/>
        <a:lstStyle/>
        <a:p>
          <a:endParaRPr lang="en-US"/>
        </a:p>
      </dgm:t>
    </dgm:pt>
    <dgm:pt modelId="{EBDF1A27-6B82-48C3-8D2C-FC00AEF95ADC}" type="sibTrans" cxnId="{2B3713AB-0D5E-4946-969D-FE88371FA530}">
      <dgm:prSet/>
      <dgm:spPr/>
      <dgm:t>
        <a:bodyPr/>
        <a:lstStyle/>
        <a:p>
          <a:endParaRPr lang="en-US"/>
        </a:p>
      </dgm:t>
    </dgm:pt>
    <dgm:pt modelId="{AF45198D-4569-44A1-87B5-A35BE9519C19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fa-IR" altLang="fa-IR" sz="2800" b="1" dirty="0" smtClean="0"/>
            <a:t>آگاهي نسبت به عدم هماهنگي بين دانسته‌ها/انتظارات</a:t>
          </a:r>
          <a:endParaRPr lang="en-US" sz="2800" dirty="0"/>
        </a:p>
      </dgm:t>
    </dgm:pt>
    <dgm:pt modelId="{BBAC0361-5DD6-4F73-BF41-7D39537E0072}" type="parTrans" cxnId="{275B583B-8097-437A-97A0-585B1258BEDF}">
      <dgm:prSet/>
      <dgm:spPr/>
      <dgm:t>
        <a:bodyPr/>
        <a:lstStyle/>
        <a:p>
          <a:endParaRPr lang="en-US"/>
        </a:p>
      </dgm:t>
    </dgm:pt>
    <dgm:pt modelId="{2BF74488-FBFA-4E0A-AC0F-0B3880BB90B0}" type="sibTrans" cxnId="{275B583B-8097-437A-97A0-585B1258BEDF}">
      <dgm:prSet/>
      <dgm:spPr/>
      <dgm:t>
        <a:bodyPr/>
        <a:lstStyle/>
        <a:p>
          <a:endParaRPr lang="en-US"/>
        </a:p>
      </dgm:t>
    </dgm:pt>
    <dgm:pt modelId="{C47F0EBD-5527-45F2-9362-EF910F592ED1}">
      <dgm:prSet phldrT="[Text]"/>
      <dgm:spPr>
        <a:solidFill>
          <a:srgbClr val="4545C3"/>
        </a:solidFill>
      </dgm:spPr>
      <dgm:t>
        <a:bodyPr/>
        <a:lstStyle/>
        <a:p>
          <a:r>
            <a:rPr lang="fa-IR" b="1" dirty="0" smtClean="0"/>
            <a:t>مشكل</a:t>
          </a:r>
          <a:endParaRPr lang="en-US" b="1" dirty="0"/>
        </a:p>
      </dgm:t>
    </dgm:pt>
    <dgm:pt modelId="{569ADB37-A8CF-4622-899A-AE0C0B6128BD}" type="parTrans" cxnId="{7E9D940D-D9F6-436A-894F-564C8E71213E}">
      <dgm:prSet/>
      <dgm:spPr/>
      <dgm:t>
        <a:bodyPr/>
        <a:lstStyle/>
        <a:p>
          <a:endParaRPr lang="en-US"/>
        </a:p>
      </dgm:t>
    </dgm:pt>
    <dgm:pt modelId="{CACBA391-6320-4FB1-85C6-79A4FF67D27C}" type="sibTrans" cxnId="{7E9D940D-D9F6-436A-894F-564C8E71213E}">
      <dgm:prSet/>
      <dgm:spPr/>
      <dgm:t>
        <a:bodyPr/>
        <a:lstStyle/>
        <a:p>
          <a:endParaRPr lang="en-US"/>
        </a:p>
      </dgm:t>
    </dgm:pt>
    <dgm:pt modelId="{B44AF011-D7C8-45AF-9F44-61B864AA163A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fa-IR" altLang="fa-IR" sz="2800" b="1" dirty="0" smtClean="0"/>
            <a:t>شناسایی شکاف، يا فاصله بین ایده آل و وضع موجود (بايدها و وضع موجود)</a:t>
          </a:r>
          <a:endParaRPr lang="en-US" sz="2100" dirty="0"/>
        </a:p>
      </dgm:t>
    </dgm:pt>
    <dgm:pt modelId="{65737D02-47AB-4C32-AF46-C13CC69F313D}" type="parTrans" cxnId="{D1C49801-8128-422D-8851-F3FFA6CD19A2}">
      <dgm:prSet/>
      <dgm:spPr/>
      <dgm:t>
        <a:bodyPr/>
        <a:lstStyle/>
        <a:p>
          <a:endParaRPr lang="en-US"/>
        </a:p>
      </dgm:t>
    </dgm:pt>
    <dgm:pt modelId="{05F622AB-FB46-4BFC-ADF6-8BB928C4D990}" type="sibTrans" cxnId="{D1C49801-8128-422D-8851-F3FFA6CD19A2}">
      <dgm:prSet/>
      <dgm:spPr/>
      <dgm:t>
        <a:bodyPr/>
        <a:lstStyle/>
        <a:p>
          <a:endParaRPr lang="en-US"/>
        </a:p>
      </dgm:t>
    </dgm:pt>
    <dgm:pt modelId="{F637478B-DA9F-4FBC-A8CF-B487748009D1}">
      <dgm:prSet phldrT="[Text]"/>
      <dgm:spPr>
        <a:solidFill>
          <a:srgbClr val="4545C3"/>
        </a:solidFill>
      </dgm:spPr>
      <dgm:t>
        <a:bodyPr/>
        <a:lstStyle/>
        <a:p>
          <a:r>
            <a:rPr lang="fa-IR" b="1" dirty="0" smtClean="0"/>
            <a:t>پژوهش</a:t>
          </a:r>
          <a:endParaRPr lang="en-US" b="1" dirty="0"/>
        </a:p>
      </dgm:t>
    </dgm:pt>
    <dgm:pt modelId="{88234F4E-89F7-455D-B698-F5D5BA00A165}" type="parTrans" cxnId="{E72AEE8C-E7DF-4C29-B52E-2704FAE3DB19}">
      <dgm:prSet/>
      <dgm:spPr/>
      <dgm:t>
        <a:bodyPr/>
        <a:lstStyle/>
        <a:p>
          <a:endParaRPr lang="en-US"/>
        </a:p>
      </dgm:t>
    </dgm:pt>
    <dgm:pt modelId="{5ABCE8F8-C2D9-4753-BB28-34CC3C60272E}" type="sibTrans" cxnId="{E72AEE8C-E7DF-4C29-B52E-2704FAE3DB19}">
      <dgm:prSet/>
      <dgm:spPr/>
      <dgm:t>
        <a:bodyPr/>
        <a:lstStyle/>
        <a:p>
          <a:endParaRPr lang="en-US"/>
        </a:p>
      </dgm:t>
    </dgm:pt>
    <dgm:pt modelId="{D4AA22EF-8918-45C5-9794-821EAAAC30BE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2800" dirty="0"/>
        </a:p>
      </dgm:t>
    </dgm:pt>
    <dgm:pt modelId="{7019248E-B443-425E-BB12-0100181928D3}" type="parTrans" cxnId="{78C18B26-EA76-488D-B26B-5DC4E767CC36}">
      <dgm:prSet/>
      <dgm:spPr/>
      <dgm:t>
        <a:bodyPr/>
        <a:lstStyle/>
        <a:p>
          <a:endParaRPr lang="en-US"/>
        </a:p>
      </dgm:t>
    </dgm:pt>
    <dgm:pt modelId="{FDF082A7-141B-4FF2-9B6E-32701C7077DA}" type="sibTrans" cxnId="{78C18B26-EA76-488D-B26B-5DC4E767CC36}">
      <dgm:prSet/>
      <dgm:spPr/>
      <dgm:t>
        <a:bodyPr/>
        <a:lstStyle/>
        <a:p>
          <a:endParaRPr lang="en-US"/>
        </a:p>
      </dgm:t>
    </dgm:pt>
    <dgm:pt modelId="{F4E30C8B-409F-4695-A547-84FF00C1A143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2800" dirty="0"/>
        </a:p>
      </dgm:t>
    </dgm:pt>
    <dgm:pt modelId="{7F11D84B-6733-4243-B3DE-AA5671C5A51B}" type="parTrans" cxnId="{12F81520-A32C-4B41-A28C-084C4959763F}">
      <dgm:prSet/>
      <dgm:spPr/>
      <dgm:t>
        <a:bodyPr/>
        <a:lstStyle/>
        <a:p>
          <a:endParaRPr lang="en-US"/>
        </a:p>
      </dgm:t>
    </dgm:pt>
    <dgm:pt modelId="{823B94D3-7F25-4DC4-B698-1458636320EC}" type="sibTrans" cxnId="{12F81520-A32C-4B41-A28C-084C4959763F}">
      <dgm:prSet/>
      <dgm:spPr/>
      <dgm:t>
        <a:bodyPr/>
        <a:lstStyle/>
        <a:p>
          <a:endParaRPr lang="en-US"/>
        </a:p>
      </dgm:t>
    </dgm:pt>
    <dgm:pt modelId="{84795295-3971-4579-BA30-767DDDE809B8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fa-IR" sz="2800" b="1" dirty="0" smtClean="0"/>
            <a:t>دانش پيشين/كسب دانش (از طريق مطالعه/نظريه‌ها، ....)</a:t>
          </a:r>
          <a:endParaRPr lang="en-US" sz="2800" b="1" dirty="0"/>
        </a:p>
      </dgm:t>
    </dgm:pt>
    <dgm:pt modelId="{9CB5DB39-F845-454A-8044-7E693AE969E7}" type="parTrans" cxnId="{28F659E9-E9ED-46B8-815B-16894FAB3725}">
      <dgm:prSet/>
      <dgm:spPr/>
      <dgm:t>
        <a:bodyPr/>
        <a:lstStyle/>
        <a:p>
          <a:endParaRPr lang="en-US"/>
        </a:p>
      </dgm:t>
    </dgm:pt>
    <dgm:pt modelId="{51CA8128-205E-4208-970F-A5CCAD98F3E2}" type="sibTrans" cxnId="{28F659E9-E9ED-46B8-815B-16894FAB3725}">
      <dgm:prSet/>
      <dgm:spPr/>
      <dgm:t>
        <a:bodyPr/>
        <a:lstStyle/>
        <a:p>
          <a:endParaRPr lang="en-US"/>
        </a:p>
      </dgm:t>
    </dgm:pt>
    <dgm:pt modelId="{401B0BCB-BB7B-4DAF-90CA-93A2FE0C37B5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fa-IR" sz="2800" b="1" dirty="0" smtClean="0"/>
            <a:t>آغاز پژوهش و شكل گيري فرايند  پژوهش</a:t>
          </a:r>
          <a:endParaRPr lang="en-US" sz="2800" b="1" dirty="0"/>
        </a:p>
      </dgm:t>
    </dgm:pt>
    <dgm:pt modelId="{645BAB6D-481F-4DC8-AB03-4DDA83F77269}" type="parTrans" cxnId="{D36B5977-1C93-4E7A-B6AB-A68DAE859D89}">
      <dgm:prSet/>
      <dgm:spPr/>
      <dgm:t>
        <a:bodyPr/>
        <a:lstStyle/>
        <a:p>
          <a:endParaRPr lang="en-US"/>
        </a:p>
      </dgm:t>
    </dgm:pt>
    <dgm:pt modelId="{165DA5F0-C7C9-4CF3-BB29-7AE495575E3C}" type="sibTrans" cxnId="{D36B5977-1C93-4E7A-B6AB-A68DAE859D89}">
      <dgm:prSet/>
      <dgm:spPr/>
      <dgm:t>
        <a:bodyPr/>
        <a:lstStyle/>
        <a:p>
          <a:endParaRPr lang="en-US"/>
        </a:p>
      </dgm:t>
    </dgm:pt>
    <dgm:pt modelId="{A060511D-A863-4915-91D7-98DE09157892}">
      <dgm:prSet phldrT="[Text]"/>
      <dgm:spPr>
        <a:solidFill>
          <a:srgbClr val="4545C3"/>
        </a:solidFill>
      </dgm:spPr>
      <dgm:t>
        <a:bodyPr/>
        <a:lstStyle/>
        <a:p>
          <a:r>
            <a:rPr lang="fa-IR" b="1" dirty="0" smtClean="0"/>
            <a:t>مسئله</a:t>
          </a:r>
          <a:endParaRPr lang="en-US" b="1" dirty="0"/>
        </a:p>
      </dgm:t>
    </dgm:pt>
    <dgm:pt modelId="{4BCE3FDE-7789-4534-AB19-E4B52EACF316}" type="parTrans" cxnId="{DA62DE33-D660-443D-BA95-57563F1A80F9}">
      <dgm:prSet/>
      <dgm:spPr/>
    </dgm:pt>
    <dgm:pt modelId="{5BFA74C2-EA08-41EA-A475-54046A4A71F7}" type="sibTrans" cxnId="{DA62DE33-D660-443D-BA95-57563F1A80F9}">
      <dgm:prSet/>
      <dgm:spPr/>
    </dgm:pt>
    <dgm:pt modelId="{EB62899D-AC75-4BC7-B74C-1212C444ADBE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altLang="fa-IR" sz="2800" b="1" dirty="0" smtClean="0"/>
            <a:t>شكل گيري چراها، چگونگي ها، چه ها، كجاها، ...</a:t>
          </a:r>
          <a:r>
            <a:rPr lang="fa-IR" altLang="fa-IR" sz="2800" b="1" dirty="0" smtClean="0">
              <a:solidFill>
                <a:srgbClr val="FF0000"/>
              </a:solidFill>
            </a:rPr>
            <a:t> </a:t>
          </a:r>
          <a:endParaRPr lang="en-US" sz="2800" b="1" dirty="0" smtClean="0"/>
        </a:p>
        <a:p>
          <a:pPr marL="285750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87122C0E-7860-41F9-8207-4F1724BB22C2}" type="parTrans" cxnId="{BFFC05C7-EFCA-43CE-BD7B-A6525F1E7B89}">
      <dgm:prSet/>
      <dgm:spPr/>
    </dgm:pt>
    <dgm:pt modelId="{1E766F19-2A7D-4941-B8C0-B6FEE0E3AA20}" type="sibTrans" cxnId="{BFFC05C7-EFCA-43CE-BD7B-A6525F1E7B89}">
      <dgm:prSet/>
      <dgm:spPr/>
    </dgm:pt>
    <dgm:pt modelId="{A459B0E7-57D9-4C53-BDC4-DC8166076A4D}" type="pres">
      <dgm:prSet presAssocID="{3F328BDF-071F-48A2-8625-5ECEB1CA7C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F56123-4BA9-4A45-A80B-32FA74B0A373}" type="pres">
      <dgm:prSet presAssocID="{848834A0-C195-456D-9CD0-DB2ADAD012C0}" presName="composite" presStyleCnt="0"/>
      <dgm:spPr/>
    </dgm:pt>
    <dgm:pt modelId="{495CC6BB-1A97-43D1-83C8-579259BAD84A}" type="pres">
      <dgm:prSet presAssocID="{848834A0-C195-456D-9CD0-DB2ADAD012C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99803-3D31-4B45-90E0-961AD0537BCA}" type="pres">
      <dgm:prSet presAssocID="{848834A0-C195-456D-9CD0-DB2ADAD012C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F59A0-CECF-4696-8055-522EB24EE87C}" type="pres">
      <dgm:prSet presAssocID="{EBDF1A27-6B82-48C3-8D2C-FC00AEF95ADC}" presName="sp" presStyleCnt="0"/>
      <dgm:spPr/>
    </dgm:pt>
    <dgm:pt modelId="{8198F298-22D0-42EC-AE1E-9453CDC77EB9}" type="pres">
      <dgm:prSet presAssocID="{C47F0EBD-5527-45F2-9362-EF910F592ED1}" presName="composite" presStyleCnt="0"/>
      <dgm:spPr/>
    </dgm:pt>
    <dgm:pt modelId="{0A7F0D2F-B4B2-41D0-B10F-E89444E41339}" type="pres">
      <dgm:prSet presAssocID="{C47F0EBD-5527-45F2-9362-EF910F592ED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1F8CF-72D9-40D8-8BF4-CEC15AE504C2}" type="pres">
      <dgm:prSet presAssocID="{C47F0EBD-5527-45F2-9362-EF910F592ED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CC037-D69C-4550-B675-1B0823777856}" type="pres">
      <dgm:prSet presAssocID="{CACBA391-6320-4FB1-85C6-79A4FF67D27C}" presName="sp" presStyleCnt="0"/>
      <dgm:spPr/>
    </dgm:pt>
    <dgm:pt modelId="{E6E6F83D-4A48-40DC-A3B9-EBAA53E712D6}" type="pres">
      <dgm:prSet presAssocID="{A060511D-A863-4915-91D7-98DE09157892}" presName="composite" presStyleCnt="0"/>
      <dgm:spPr/>
    </dgm:pt>
    <dgm:pt modelId="{13C5BF06-AB04-4B91-A81B-8C9876C844E0}" type="pres">
      <dgm:prSet presAssocID="{A060511D-A863-4915-91D7-98DE0915789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56897-CC9B-46DB-A5B9-932902CE5AE7}" type="pres">
      <dgm:prSet presAssocID="{A060511D-A863-4915-91D7-98DE0915789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B72D0-AB91-4E71-BA7A-76816302C26D}" type="pres">
      <dgm:prSet presAssocID="{5BFA74C2-EA08-41EA-A475-54046A4A71F7}" presName="sp" presStyleCnt="0"/>
      <dgm:spPr/>
    </dgm:pt>
    <dgm:pt modelId="{D23795B4-DAD3-4492-B7D5-D8D5DC8AA761}" type="pres">
      <dgm:prSet presAssocID="{F637478B-DA9F-4FBC-A8CF-B487748009D1}" presName="composite" presStyleCnt="0"/>
      <dgm:spPr/>
    </dgm:pt>
    <dgm:pt modelId="{064419D7-4EFE-4AB0-B258-0F531D0270FD}" type="pres">
      <dgm:prSet presAssocID="{F637478B-DA9F-4FBC-A8CF-B487748009D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8B626-3780-4BB2-AC3E-9C9E47D3025A}" type="pres">
      <dgm:prSet presAssocID="{F637478B-DA9F-4FBC-A8CF-B487748009D1}" presName="descendantText" presStyleLbl="alignAcc1" presStyleIdx="3" presStyleCnt="4" custScaleY="99293" custLinFactNeighborX="641" custLinFactNeighborY="5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C18B26-EA76-488D-B26B-5DC4E767CC36}" srcId="{848834A0-C195-456D-9CD0-DB2ADAD012C0}" destId="{D4AA22EF-8918-45C5-9794-821EAAAC30BE}" srcOrd="3" destOrd="0" parTransId="{7019248E-B443-425E-BB12-0100181928D3}" sibTransId="{FDF082A7-141B-4FF2-9B6E-32701C7077DA}"/>
    <dgm:cxn modelId="{2C101143-E0C0-4FFA-8789-DD867E85AD9A}" type="presOf" srcId="{F4E30C8B-409F-4695-A547-84FF00C1A143}" destId="{D5D99803-3D31-4B45-90E0-961AD0537BCA}" srcOrd="0" destOrd="0" presId="urn:microsoft.com/office/officeart/2005/8/layout/chevron2"/>
    <dgm:cxn modelId="{B6D2D0DC-D30A-4DD9-BAB8-464D5DF9BB13}" type="presOf" srcId="{AF45198D-4569-44A1-87B5-A35BE9519C19}" destId="{D5D99803-3D31-4B45-90E0-961AD0537BCA}" srcOrd="0" destOrd="2" presId="urn:microsoft.com/office/officeart/2005/8/layout/chevron2"/>
    <dgm:cxn modelId="{E72AEE8C-E7DF-4C29-B52E-2704FAE3DB19}" srcId="{3F328BDF-071F-48A2-8625-5ECEB1CA7C5C}" destId="{F637478B-DA9F-4FBC-A8CF-B487748009D1}" srcOrd="3" destOrd="0" parTransId="{88234F4E-89F7-455D-B698-F5D5BA00A165}" sibTransId="{5ABCE8F8-C2D9-4753-BB28-34CC3C60272E}"/>
    <dgm:cxn modelId="{272A6737-01C4-4D0E-9858-7C41B21307EC}" type="presOf" srcId="{3F328BDF-071F-48A2-8625-5ECEB1CA7C5C}" destId="{A459B0E7-57D9-4C53-BDC4-DC8166076A4D}" srcOrd="0" destOrd="0" presId="urn:microsoft.com/office/officeart/2005/8/layout/chevron2"/>
    <dgm:cxn modelId="{9B8456F5-45AB-467A-9413-D0E94DC69772}" type="presOf" srcId="{C47F0EBD-5527-45F2-9362-EF910F592ED1}" destId="{0A7F0D2F-B4B2-41D0-B10F-E89444E41339}" srcOrd="0" destOrd="0" presId="urn:microsoft.com/office/officeart/2005/8/layout/chevron2"/>
    <dgm:cxn modelId="{2B3713AB-0D5E-4946-969D-FE88371FA530}" srcId="{3F328BDF-071F-48A2-8625-5ECEB1CA7C5C}" destId="{848834A0-C195-456D-9CD0-DB2ADAD012C0}" srcOrd="0" destOrd="0" parTransId="{15F5BD6F-CFB5-474D-95F1-B3E9402CABAC}" sibTransId="{EBDF1A27-6B82-48C3-8D2C-FC00AEF95ADC}"/>
    <dgm:cxn modelId="{C8627018-003C-481B-A3CE-66EEB54237DF}" type="presOf" srcId="{EB62899D-AC75-4BC7-B74C-1212C444ADBE}" destId="{26D56897-CC9B-46DB-A5B9-932902CE5AE7}" srcOrd="0" destOrd="0" presId="urn:microsoft.com/office/officeart/2005/8/layout/chevron2"/>
    <dgm:cxn modelId="{D1C49801-8128-422D-8851-F3FFA6CD19A2}" srcId="{C47F0EBD-5527-45F2-9362-EF910F592ED1}" destId="{B44AF011-D7C8-45AF-9F44-61B864AA163A}" srcOrd="0" destOrd="0" parTransId="{65737D02-47AB-4C32-AF46-C13CC69F313D}" sibTransId="{05F622AB-FB46-4BFC-ADF6-8BB928C4D990}"/>
    <dgm:cxn modelId="{BFFC05C7-EFCA-43CE-BD7B-A6525F1E7B89}" srcId="{A060511D-A863-4915-91D7-98DE09157892}" destId="{EB62899D-AC75-4BC7-B74C-1212C444ADBE}" srcOrd="0" destOrd="0" parTransId="{87122C0E-7860-41F9-8207-4F1724BB22C2}" sibTransId="{1E766F19-2A7D-4941-B8C0-B6FEE0E3AA20}"/>
    <dgm:cxn modelId="{D36B5977-1C93-4E7A-B6AB-A68DAE859D89}" srcId="{F637478B-DA9F-4FBC-A8CF-B487748009D1}" destId="{401B0BCB-BB7B-4DAF-90CA-93A2FE0C37B5}" srcOrd="0" destOrd="0" parTransId="{645BAB6D-481F-4DC8-AB03-4DDA83F77269}" sibTransId="{165DA5F0-C7C9-4CF3-BB29-7AE495575E3C}"/>
    <dgm:cxn modelId="{DA62DE33-D660-443D-BA95-57563F1A80F9}" srcId="{3F328BDF-071F-48A2-8625-5ECEB1CA7C5C}" destId="{A060511D-A863-4915-91D7-98DE09157892}" srcOrd="2" destOrd="0" parTransId="{4BCE3FDE-7789-4534-AB19-E4B52EACF316}" sibTransId="{5BFA74C2-EA08-41EA-A475-54046A4A71F7}"/>
    <dgm:cxn modelId="{275B583B-8097-437A-97A0-585B1258BEDF}" srcId="{848834A0-C195-456D-9CD0-DB2ADAD012C0}" destId="{AF45198D-4569-44A1-87B5-A35BE9519C19}" srcOrd="2" destOrd="0" parTransId="{BBAC0361-5DD6-4F73-BF41-7D39537E0072}" sibTransId="{2BF74488-FBFA-4E0A-AC0F-0B3880BB90B0}"/>
    <dgm:cxn modelId="{12F81520-A32C-4B41-A28C-084C4959763F}" srcId="{848834A0-C195-456D-9CD0-DB2ADAD012C0}" destId="{F4E30C8B-409F-4695-A547-84FF00C1A143}" srcOrd="0" destOrd="0" parTransId="{7F11D84B-6733-4243-B3DE-AA5671C5A51B}" sibTransId="{823B94D3-7F25-4DC4-B698-1458636320EC}"/>
    <dgm:cxn modelId="{7E9D940D-D9F6-436A-894F-564C8E71213E}" srcId="{3F328BDF-071F-48A2-8625-5ECEB1CA7C5C}" destId="{C47F0EBD-5527-45F2-9362-EF910F592ED1}" srcOrd="1" destOrd="0" parTransId="{569ADB37-A8CF-4622-899A-AE0C0B6128BD}" sibTransId="{CACBA391-6320-4FB1-85C6-79A4FF67D27C}"/>
    <dgm:cxn modelId="{ED445005-F2F3-4B31-9830-2F71FB1B6F20}" type="presOf" srcId="{D4AA22EF-8918-45C5-9794-821EAAAC30BE}" destId="{D5D99803-3D31-4B45-90E0-961AD0537BCA}" srcOrd="0" destOrd="3" presId="urn:microsoft.com/office/officeart/2005/8/layout/chevron2"/>
    <dgm:cxn modelId="{36CA9220-3229-458F-83DF-3724F656FC83}" type="presOf" srcId="{B44AF011-D7C8-45AF-9F44-61B864AA163A}" destId="{6041F8CF-72D9-40D8-8BF4-CEC15AE504C2}" srcOrd="0" destOrd="0" presId="urn:microsoft.com/office/officeart/2005/8/layout/chevron2"/>
    <dgm:cxn modelId="{FF5EB1C7-916C-4D11-955E-08F48AB01645}" type="presOf" srcId="{A060511D-A863-4915-91D7-98DE09157892}" destId="{13C5BF06-AB04-4B91-A81B-8C9876C844E0}" srcOrd="0" destOrd="0" presId="urn:microsoft.com/office/officeart/2005/8/layout/chevron2"/>
    <dgm:cxn modelId="{28F659E9-E9ED-46B8-815B-16894FAB3725}" srcId="{848834A0-C195-456D-9CD0-DB2ADAD012C0}" destId="{84795295-3971-4579-BA30-767DDDE809B8}" srcOrd="1" destOrd="0" parTransId="{9CB5DB39-F845-454A-8044-7E693AE969E7}" sibTransId="{51CA8128-205E-4208-970F-A5CCAD98F3E2}"/>
    <dgm:cxn modelId="{4400711D-80FA-4165-B3EA-1A6C5413FFD4}" type="presOf" srcId="{F637478B-DA9F-4FBC-A8CF-B487748009D1}" destId="{064419D7-4EFE-4AB0-B258-0F531D0270FD}" srcOrd="0" destOrd="0" presId="urn:microsoft.com/office/officeart/2005/8/layout/chevron2"/>
    <dgm:cxn modelId="{C2B93029-9BC6-400F-B495-02C65A844A76}" type="presOf" srcId="{401B0BCB-BB7B-4DAF-90CA-93A2FE0C37B5}" destId="{4928B626-3780-4BB2-AC3E-9C9E47D3025A}" srcOrd="0" destOrd="0" presId="urn:microsoft.com/office/officeart/2005/8/layout/chevron2"/>
    <dgm:cxn modelId="{015F46C2-886F-4973-8772-2772045D7A90}" type="presOf" srcId="{848834A0-C195-456D-9CD0-DB2ADAD012C0}" destId="{495CC6BB-1A97-43D1-83C8-579259BAD84A}" srcOrd="0" destOrd="0" presId="urn:microsoft.com/office/officeart/2005/8/layout/chevron2"/>
    <dgm:cxn modelId="{2084CDB4-A168-406E-87E3-15341FE75244}" type="presOf" srcId="{84795295-3971-4579-BA30-767DDDE809B8}" destId="{D5D99803-3D31-4B45-90E0-961AD0537BCA}" srcOrd="0" destOrd="1" presId="urn:microsoft.com/office/officeart/2005/8/layout/chevron2"/>
    <dgm:cxn modelId="{049AE453-53C0-48D4-AD47-C974864CBB83}" type="presParOf" srcId="{A459B0E7-57D9-4C53-BDC4-DC8166076A4D}" destId="{39F56123-4BA9-4A45-A80B-32FA74B0A373}" srcOrd="0" destOrd="0" presId="urn:microsoft.com/office/officeart/2005/8/layout/chevron2"/>
    <dgm:cxn modelId="{F33D6FE7-170D-4BD1-87EF-5FDB76751EE3}" type="presParOf" srcId="{39F56123-4BA9-4A45-A80B-32FA74B0A373}" destId="{495CC6BB-1A97-43D1-83C8-579259BAD84A}" srcOrd="0" destOrd="0" presId="urn:microsoft.com/office/officeart/2005/8/layout/chevron2"/>
    <dgm:cxn modelId="{D9134E71-DA46-4C11-B170-A56573F3E6F5}" type="presParOf" srcId="{39F56123-4BA9-4A45-A80B-32FA74B0A373}" destId="{D5D99803-3D31-4B45-90E0-961AD0537BCA}" srcOrd="1" destOrd="0" presId="urn:microsoft.com/office/officeart/2005/8/layout/chevron2"/>
    <dgm:cxn modelId="{EDA5A470-4A4D-4A61-B95D-06A6703C96C3}" type="presParOf" srcId="{A459B0E7-57D9-4C53-BDC4-DC8166076A4D}" destId="{BF6F59A0-CECF-4696-8055-522EB24EE87C}" srcOrd="1" destOrd="0" presId="urn:microsoft.com/office/officeart/2005/8/layout/chevron2"/>
    <dgm:cxn modelId="{E5D56E0E-31DF-4699-B7C5-6B7FCD2DA1AD}" type="presParOf" srcId="{A459B0E7-57D9-4C53-BDC4-DC8166076A4D}" destId="{8198F298-22D0-42EC-AE1E-9453CDC77EB9}" srcOrd="2" destOrd="0" presId="urn:microsoft.com/office/officeart/2005/8/layout/chevron2"/>
    <dgm:cxn modelId="{8035A997-1B7F-4253-92D1-BB794C78F68E}" type="presParOf" srcId="{8198F298-22D0-42EC-AE1E-9453CDC77EB9}" destId="{0A7F0D2F-B4B2-41D0-B10F-E89444E41339}" srcOrd="0" destOrd="0" presId="urn:microsoft.com/office/officeart/2005/8/layout/chevron2"/>
    <dgm:cxn modelId="{7FFDC601-5455-4E35-80C7-7D13685465E7}" type="presParOf" srcId="{8198F298-22D0-42EC-AE1E-9453CDC77EB9}" destId="{6041F8CF-72D9-40D8-8BF4-CEC15AE504C2}" srcOrd="1" destOrd="0" presId="urn:microsoft.com/office/officeart/2005/8/layout/chevron2"/>
    <dgm:cxn modelId="{2354B903-DE39-4763-877C-2C57025A4869}" type="presParOf" srcId="{A459B0E7-57D9-4C53-BDC4-DC8166076A4D}" destId="{2F2CC037-D69C-4550-B675-1B0823777856}" srcOrd="3" destOrd="0" presId="urn:microsoft.com/office/officeart/2005/8/layout/chevron2"/>
    <dgm:cxn modelId="{EB13BBB6-E2F7-4596-B683-47BEDB33C22E}" type="presParOf" srcId="{A459B0E7-57D9-4C53-BDC4-DC8166076A4D}" destId="{E6E6F83D-4A48-40DC-A3B9-EBAA53E712D6}" srcOrd="4" destOrd="0" presId="urn:microsoft.com/office/officeart/2005/8/layout/chevron2"/>
    <dgm:cxn modelId="{F3C05316-DB61-48C0-924F-183CADBC9498}" type="presParOf" srcId="{E6E6F83D-4A48-40DC-A3B9-EBAA53E712D6}" destId="{13C5BF06-AB04-4B91-A81B-8C9876C844E0}" srcOrd="0" destOrd="0" presId="urn:microsoft.com/office/officeart/2005/8/layout/chevron2"/>
    <dgm:cxn modelId="{40CB915C-E820-4229-B346-9C85AEF4DA4E}" type="presParOf" srcId="{E6E6F83D-4A48-40DC-A3B9-EBAA53E712D6}" destId="{26D56897-CC9B-46DB-A5B9-932902CE5AE7}" srcOrd="1" destOrd="0" presId="urn:microsoft.com/office/officeart/2005/8/layout/chevron2"/>
    <dgm:cxn modelId="{1439875A-A41F-4F38-85AB-199C6C57248C}" type="presParOf" srcId="{A459B0E7-57D9-4C53-BDC4-DC8166076A4D}" destId="{392B72D0-AB91-4E71-BA7A-76816302C26D}" srcOrd="5" destOrd="0" presId="urn:microsoft.com/office/officeart/2005/8/layout/chevron2"/>
    <dgm:cxn modelId="{BE09073E-AB0C-4C03-A79F-CBE0B651BB21}" type="presParOf" srcId="{A459B0E7-57D9-4C53-BDC4-DC8166076A4D}" destId="{D23795B4-DAD3-4492-B7D5-D8D5DC8AA761}" srcOrd="6" destOrd="0" presId="urn:microsoft.com/office/officeart/2005/8/layout/chevron2"/>
    <dgm:cxn modelId="{6D265854-9730-4940-A1C5-CE93F1AA2818}" type="presParOf" srcId="{D23795B4-DAD3-4492-B7D5-D8D5DC8AA761}" destId="{064419D7-4EFE-4AB0-B258-0F531D0270FD}" srcOrd="0" destOrd="0" presId="urn:microsoft.com/office/officeart/2005/8/layout/chevron2"/>
    <dgm:cxn modelId="{39B6DFE8-4316-4AFE-9D15-37809C0F7D83}" type="presParOf" srcId="{D23795B4-DAD3-4492-B7D5-D8D5DC8AA761}" destId="{4928B626-3780-4BB2-AC3E-9C9E47D302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580CD-EC9A-403C-8946-8AEEC6229EB6}">
      <dsp:nvSpPr>
        <dsp:cNvPr id="0" name=""/>
        <dsp:cNvSpPr/>
      </dsp:nvSpPr>
      <dsp:spPr>
        <a:xfrm>
          <a:off x="0" y="5090553"/>
          <a:ext cx="10832024" cy="463237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استنباط و نتيجه گيري و توصیه هایی در راستای حل مسئله .</a:t>
          </a:r>
          <a:endParaRPr lang="en-US" sz="2400" kern="1200" dirty="0"/>
        </a:p>
      </dsp:txBody>
      <dsp:txXfrm>
        <a:off x="0" y="5090553"/>
        <a:ext cx="10832024" cy="463237"/>
      </dsp:txXfrm>
    </dsp:sp>
    <dsp:sp modelId="{BFCB0515-0DC2-4234-BEB6-2AD0DB5CC902}">
      <dsp:nvSpPr>
        <dsp:cNvPr id="0" name=""/>
        <dsp:cNvSpPr/>
      </dsp:nvSpPr>
      <dsp:spPr>
        <a:xfrm rot="10800000">
          <a:off x="0" y="4385042"/>
          <a:ext cx="10832024" cy="712459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پاسخ به سؤال (سؤالهاي)/گزارش آزمون فرضیه (ها)،</a:t>
          </a:r>
          <a:endParaRPr lang="en-US" sz="2400" kern="1200" dirty="0"/>
        </a:p>
      </dsp:txBody>
      <dsp:txXfrm rot="10800000">
        <a:off x="0" y="4385042"/>
        <a:ext cx="10832024" cy="462934"/>
      </dsp:txXfrm>
    </dsp:sp>
    <dsp:sp modelId="{8DBA9227-3D0D-4183-985E-BFFB56299B44}">
      <dsp:nvSpPr>
        <dsp:cNvPr id="0" name=""/>
        <dsp:cNvSpPr/>
      </dsp:nvSpPr>
      <dsp:spPr>
        <a:xfrm rot="10800000">
          <a:off x="0" y="3679530"/>
          <a:ext cx="10832024" cy="712459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تجزيه و تحليل داده ها، </a:t>
          </a:r>
          <a:endParaRPr lang="en-US" sz="2400" kern="1200" dirty="0"/>
        </a:p>
      </dsp:txBody>
      <dsp:txXfrm rot="10800000">
        <a:off x="0" y="3679530"/>
        <a:ext cx="10832024" cy="462934"/>
      </dsp:txXfrm>
    </dsp:sp>
    <dsp:sp modelId="{F66B0BAB-CC82-4B99-AC35-CE10B8D8F089}">
      <dsp:nvSpPr>
        <dsp:cNvPr id="0" name=""/>
        <dsp:cNvSpPr/>
      </dsp:nvSpPr>
      <dsp:spPr>
        <a:xfrm rot="10800000">
          <a:off x="0" y="2824395"/>
          <a:ext cx="10832024" cy="862083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جستجو و </a:t>
          </a:r>
          <a:r>
            <a:rPr lang="fa-IR" sz="2800" b="1" kern="1200" smtClean="0"/>
            <a:t>گردآوری اطلاعات</a:t>
          </a:r>
          <a:endParaRPr lang="en-US" sz="2800" kern="1200" dirty="0"/>
        </a:p>
      </dsp:txBody>
      <dsp:txXfrm rot="10800000">
        <a:off x="0" y="2824395"/>
        <a:ext cx="10832024" cy="560156"/>
      </dsp:txXfrm>
    </dsp:sp>
    <dsp:sp modelId="{6621179E-575A-4EA1-8D88-FE346D3ADA8A}">
      <dsp:nvSpPr>
        <dsp:cNvPr id="0" name=""/>
        <dsp:cNvSpPr/>
      </dsp:nvSpPr>
      <dsp:spPr>
        <a:xfrm rot="10800000">
          <a:off x="0" y="2118884"/>
          <a:ext cx="10832024" cy="712459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شناسایی روش و ابزاری علمی برای گردآوری اطلاعات</a:t>
          </a:r>
          <a:endParaRPr lang="en-US" sz="2800" kern="1200" dirty="0"/>
        </a:p>
      </dsp:txBody>
      <dsp:txXfrm rot="10800000">
        <a:off x="0" y="2118884"/>
        <a:ext cx="10832024" cy="462934"/>
      </dsp:txXfrm>
    </dsp:sp>
    <dsp:sp modelId="{5B5F85E6-F7B7-478F-A851-5A87BBF4EE88}">
      <dsp:nvSpPr>
        <dsp:cNvPr id="0" name=""/>
        <dsp:cNvSpPr/>
      </dsp:nvSpPr>
      <dsp:spPr>
        <a:xfrm rot="10800000">
          <a:off x="0" y="1413373"/>
          <a:ext cx="10832024" cy="712459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طراحی سوال/فرضیه</a:t>
          </a:r>
          <a:endParaRPr lang="en-US" sz="2800" kern="1200" dirty="0"/>
        </a:p>
      </dsp:txBody>
      <dsp:txXfrm rot="10800000">
        <a:off x="0" y="1413373"/>
        <a:ext cx="10832024" cy="462934"/>
      </dsp:txXfrm>
    </dsp:sp>
    <dsp:sp modelId="{B5149228-B9CC-4AA8-93B3-F4C64796A56B}">
      <dsp:nvSpPr>
        <dsp:cNvPr id="0" name=""/>
        <dsp:cNvSpPr/>
      </dsp:nvSpPr>
      <dsp:spPr>
        <a:xfrm rot="10800000">
          <a:off x="0" y="707861"/>
          <a:ext cx="10832024" cy="712459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دستیابی به مشکل و مسئله،</a:t>
          </a:r>
          <a:endParaRPr lang="en-US" sz="2800" kern="1200" dirty="0"/>
        </a:p>
      </dsp:txBody>
      <dsp:txXfrm rot="10800000">
        <a:off x="0" y="707861"/>
        <a:ext cx="10832024" cy="462934"/>
      </dsp:txXfrm>
    </dsp:sp>
    <dsp:sp modelId="{43817B66-9776-43B6-B9EA-E7A9644C851F}">
      <dsp:nvSpPr>
        <dsp:cNvPr id="0" name=""/>
        <dsp:cNvSpPr/>
      </dsp:nvSpPr>
      <dsp:spPr>
        <a:xfrm rot="10800000">
          <a:off x="0" y="2350"/>
          <a:ext cx="10832024" cy="712459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/>
            <a:t>مطالعه متون برای دستیابی به نظریه ها و تجربه های پژوهشی </a:t>
          </a:r>
          <a:endParaRPr lang="en-US" sz="2800" kern="1200" dirty="0"/>
        </a:p>
      </dsp:txBody>
      <dsp:txXfrm rot="10800000">
        <a:off x="0" y="2350"/>
        <a:ext cx="10832024" cy="462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7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9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3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1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0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7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3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1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6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C00000"/>
                </a:solidFill>
              </a:rPr>
              <a:t>سواد اطلاعاتی، پژوهش و هدایت دانشجو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1"/>
            <a:r>
              <a:rPr lang="fa-IR" b="1" dirty="0" smtClean="0"/>
              <a:t>مهری پریرخ</a:t>
            </a:r>
          </a:p>
          <a:p>
            <a:pPr rtl="1"/>
            <a:r>
              <a:rPr lang="fa-IR" sz="2000" b="1" dirty="0" smtClean="0"/>
              <a:t>استاد علم اطلاعات و دانش شناسی</a:t>
            </a:r>
          </a:p>
          <a:p>
            <a:r>
              <a:rPr lang="fa-IR" sz="2000" b="1" dirty="0" smtClean="0"/>
              <a:t>کتابخانه مرکزی دانشگاه فردوسی مشهد</a:t>
            </a:r>
          </a:p>
          <a:p>
            <a:r>
              <a:rPr lang="fa-IR" b="1" dirty="0" smtClean="0"/>
              <a:t>16مرداد 1396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91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74900" y="156686"/>
            <a:ext cx="7642199" cy="6605016"/>
            <a:chOff x="2274900" y="156686"/>
            <a:chExt cx="7642199" cy="6605016"/>
          </a:xfrm>
        </p:grpSpPr>
        <p:sp>
          <p:nvSpPr>
            <p:cNvPr id="8" name="Freeform 7"/>
            <p:cNvSpPr/>
            <p:nvPr/>
          </p:nvSpPr>
          <p:spPr>
            <a:xfrm>
              <a:off x="3236301" y="872573"/>
              <a:ext cx="5719396" cy="571939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976184" y="226956"/>
                  </a:moveTo>
                  <a:arcTo wR="2859698" hR="2859698" stAng="17578843" swAng="1960769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7714369" y="2132689"/>
              <a:ext cx="2202730" cy="1431774"/>
            </a:xfrm>
            <a:custGeom>
              <a:avLst/>
              <a:gdLst>
                <a:gd name="connsiteX0" fmla="*/ 0 w 2202730"/>
                <a:gd name="connsiteY0" fmla="*/ 238634 h 1431774"/>
                <a:gd name="connsiteX1" fmla="*/ 238634 w 2202730"/>
                <a:gd name="connsiteY1" fmla="*/ 0 h 1431774"/>
                <a:gd name="connsiteX2" fmla="*/ 1964096 w 2202730"/>
                <a:gd name="connsiteY2" fmla="*/ 0 h 1431774"/>
                <a:gd name="connsiteX3" fmla="*/ 2202730 w 2202730"/>
                <a:gd name="connsiteY3" fmla="*/ 238634 h 1431774"/>
                <a:gd name="connsiteX4" fmla="*/ 2202730 w 2202730"/>
                <a:gd name="connsiteY4" fmla="*/ 1193140 h 1431774"/>
                <a:gd name="connsiteX5" fmla="*/ 1964096 w 2202730"/>
                <a:gd name="connsiteY5" fmla="*/ 1431774 h 1431774"/>
                <a:gd name="connsiteX6" fmla="*/ 238634 w 2202730"/>
                <a:gd name="connsiteY6" fmla="*/ 1431774 h 1431774"/>
                <a:gd name="connsiteX7" fmla="*/ 0 w 2202730"/>
                <a:gd name="connsiteY7" fmla="*/ 1193140 h 1431774"/>
                <a:gd name="connsiteX8" fmla="*/ 0 w 2202730"/>
                <a:gd name="connsiteY8" fmla="*/ 238634 h 143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730" h="1431774">
                  <a:moveTo>
                    <a:pt x="0" y="238634"/>
                  </a:moveTo>
                  <a:cubicBezTo>
                    <a:pt x="0" y="106840"/>
                    <a:pt x="106840" y="0"/>
                    <a:pt x="238634" y="0"/>
                  </a:cubicBezTo>
                  <a:lnTo>
                    <a:pt x="1964096" y="0"/>
                  </a:lnTo>
                  <a:cubicBezTo>
                    <a:pt x="2095890" y="0"/>
                    <a:pt x="2202730" y="106840"/>
                    <a:pt x="2202730" y="238634"/>
                  </a:cubicBezTo>
                  <a:lnTo>
                    <a:pt x="2202730" y="1193140"/>
                  </a:lnTo>
                  <a:cubicBezTo>
                    <a:pt x="2202730" y="1324934"/>
                    <a:pt x="2095890" y="1431774"/>
                    <a:pt x="1964096" y="1431774"/>
                  </a:cubicBezTo>
                  <a:lnTo>
                    <a:pt x="238634" y="1431774"/>
                  </a:lnTo>
                  <a:cubicBezTo>
                    <a:pt x="106840" y="1431774"/>
                    <a:pt x="0" y="1324934"/>
                    <a:pt x="0" y="1193140"/>
                  </a:cubicBezTo>
                  <a:lnTo>
                    <a:pt x="0" y="23863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903" tIns="149903" rIns="149903" bIns="149903" numCol="1" spcCol="1270" anchor="ctr" anchorCtr="0">
              <a:noAutofit/>
            </a:bodyPr>
            <a:lstStyle/>
            <a:p>
              <a:pPr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100" dirty="0" smtClean="0"/>
            </a:p>
            <a:p>
              <a:pPr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b="1" dirty="0" smtClean="0"/>
                <a:t>آیا </a:t>
              </a:r>
              <a:r>
                <a:rPr lang="fa-IR" sz="2100" b="1" dirty="0"/>
                <a:t>می دانید اطلاعاتی که بدست می آورید تا چه میزانی معتبر </a:t>
              </a:r>
              <a:r>
                <a:rPr lang="fa-IR" sz="2100" b="1" dirty="0" smtClean="0"/>
                <a:t>است؟</a:t>
              </a:r>
              <a:endParaRPr lang="en-US" sz="2100" b="1" dirty="0"/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236301" y="872573"/>
              <a:ext cx="5719396" cy="571939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15483" y="2710165"/>
                  </a:moveTo>
                  <a:arcTo wR="2859698" hR="2859698" stAng="21420159" swAng="219571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75523" y="5329928"/>
              <a:ext cx="2202730" cy="1431774"/>
            </a:xfrm>
            <a:custGeom>
              <a:avLst/>
              <a:gdLst>
                <a:gd name="connsiteX0" fmla="*/ 0 w 2202730"/>
                <a:gd name="connsiteY0" fmla="*/ 238634 h 1431774"/>
                <a:gd name="connsiteX1" fmla="*/ 238634 w 2202730"/>
                <a:gd name="connsiteY1" fmla="*/ 0 h 1431774"/>
                <a:gd name="connsiteX2" fmla="*/ 1964096 w 2202730"/>
                <a:gd name="connsiteY2" fmla="*/ 0 h 1431774"/>
                <a:gd name="connsiteX3" fmla="*/ 2202730 w 2202730"/>
                <a:gd name="connsiteY3" fmla="*/ 238634 h 1431774"/>
                <a:gd name="connsiteX4" fmla="*/ 2202730 w 2202730"/>
                <a:gd name="connsiteY4" fmla="*/ 1193140 h 1431774"/>
                <a:gd name="connsiteX5" fmla="*/ 1964096 w 2202730"/>
                <a:gd name="connsiteY5" fmla="*/ 1431774 h 1431774"/>
                <a:gd name="connsiteX6" fmla="*/ 238634 w 2202730"/>
                <a:gd name="connsiteY6" fmla="*/ 1431774 h 1431774"/>
                <a:gd name="connsiteX7" fmla="*/ 0 w 2202730"/>
                <a:gd name="connsiteY7" fmla="*/ 1193140 h 1431774"/>
                <a:gd name="connsiteX8" fmla="*/ 0 w 2202730"/>
                <a:gd name="connsiteY8" fmla="*/ 238634 h 143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730" h="1431774">
                  <a:moveTo>
                    <a:pt x="0" y="238634"/>
                  </a:moveTo>
                  <a:cubicBezTo>
                    <a:pt x="0" y="106840"/>
                    <a:pt x="106840" y="0"/>
                    <a:pt x="238634" y="0"/>
                  </a:cubicBezTo>
                  <a:lnTo>
                    <a:pt x="1964096" y="0"/>
                  </a:lnTo>
                  <a:cubicBezTo>
                    <a:pt x="2095890" y="0"/>
                    <a:pt x="2202730" y="106840"/>
                    <a:pt x="2202730" y="238634"/>
                  </a:cubicBezTo>
                  <a:lnTo>
                    <a:pt x="2202730" y="1193140"/>
                  </a:lnTo>
                  <a:cubicBezTo>
                    <a:pt x="2202730" y="1324934"/>
                    <a:pt x="2095890" y="1431774"/>
                    <a:pt x="1964096" y="1431774"/>
                  </a:cubicBezTo>
                  <a:lnTo>
                    <a:pt x="238634" y="1431774"/>
                  </a:lnTo>
                  <a:cubicBezTo>
                    <a:pt x="106840" y="1431774"/>
                    <a:pt x="0" y="1324934"/>
                    <a:pt x="0" y="1193140"/>
                  </a:cubicBezTo>
                  <a:lnTo>
                    <a:pt x="0" y="23863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903" tIns="149903" rIns="149903" bIns="149903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b="1" kern="1200" dirty="0" smtClean="0"/>
                <a:t>آیا می توانید نتایج مطالعه های خود را سازمان دهید؟</a:t>
              </a:r>
              <a:endParaRPr lang="en-US" sz="2100" b="1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36301" y="872573"/>
              <a:ext cx="5719396" cy="571939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427866" y="5662385"/>
                  </a:moveTo>
                  <a:arcTo wR="2859698" hR="2859698" stAng="4712409" swAng="137518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3313746" y="5329928"/>
              <a:ext cx="2202730" cy="1431774"/>
            </a:xfrm>
            <a:custGeom>
              <a:avLst/>
              <a:gdLst>
                <a:gd name="connsiteX0" fmla="*/ 0 w 2202730"/>
                <a:gd name="connsiteY0" fmla="*/ 238634 h 1431774"/>
                <a:gd name="connsiteX1" fmla="*/ 238634 w 2202730"/>
                <a:gd name="connsiteY1" fmla="*/ 0 h 1431774"/>
                <a:gd name="connsiteX2" fmla="*/ 1964096 w 2202730"/>
                <a:gd name="connsiteY2" fmla="*/ 0 h 1431774"/>
                <a:gd name="connsiteX3" fmla="*/ 2202730 w 2202730"/>
                <a:gd name="connsiteY3" fmla="*/ 238634 h 1431774"/>
                <a:gd name="connsiteX4" fmla="*/ 2202730 w 2202730"/>
                <a:gd name="connsiteY4" fmla="*/ 1193140 h 1431774"/>
                <a:gd name="connsiteX5" fmla="*/ 1964096 w 2202730"/>
                <a:gd name="connsiteY5" fmla="*/ 1431774 h 1431774"/>
                <a:gd name="connsiteX6" fmla="*/ 238634 w 2202730"/>
                <a:gd name="connsiteY6" fmla="*/ 1431774 h 1431774"/>
                <a:gd name="connsiteX7" fmla="*/ 0 w 2202730"/>
                <a:gd name="connsiteY7" fmla="*/ 1193140 h 1431774"/>
                <a:gd name="connsiteX8" fmla="*/ 0 w 2202730"/>
                <a:gd name="connsiteY8" fmla="*/ 238634 h 143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730" h="1431774">
                  <a:moveTo>
                    <a:pt x="0" y="238634"/>
                  </a:moveTo>
                  <a:cubicBezTo>
                    <a:pt x="0" y="106840"/>
                    <a:pt x="106840" y="0"/>
                    <a:pt x="238634" y="0"/>
                  </a:cubicBezTo>
                  <a:lnTo>
                    <a:pt x="1964096" y="0"/>
                  </a:lnTo>
                  <a:cubicBezTo>
                    <a:pt x="2095890" y="0"/>
                    <a:pt x="2202730" y="106840"/>
                    <a:pt x="2202730" y="238634"/>
                  </a:cubicBezTo>
                  <a:lnTo>
                    <a:pt x="2202730" y="1193140"/>
                  </a:lnTo>
                  <a:cubicBezTo>
                    <a:pt x="2202730" y="1324934"/>
                    <a:pt x="2095890" y="1431774"/>
                    <a:pt x="1964096" y="1431774"/>
                  </a:cubicBezTo>
                  <a:lnTo>
                    <a:pt x="238634" y="1431774"/>
                  </a:lnTo>
                  <a:cubicBezTo>
                    <a:pt x="106840" y="1431774"/>
                    <a:pt x="0" y="1324934"/>
                    <a:pt x="0" y="1193140"/>
                  </a:cubicBezTo>
                  <a:lnTo>
                    <a:pt x="0" y="23863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903" tIns="149903" rIns="149903" bIns="149903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b="1" kern="1200" dirty="0" smtClean="0"/>
                <a:t>آیا می توانید از اطلاعات بدست آمده به صورت کارآمد و اخلاقی استفاده کنید؟</a:t>
              </a:r>
              <a:endParaRPr lang="en-US" sz="2100" b="1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36301" y="872573"/>
              <a:ext cx="5719396" cy="571939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7735" y="4442141"/>
                  </a:moveTo>
                  <a:arcTo wR="2859698" hR="2859698" stAng="8784128" swAng="219571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74900" y="2132689"/>
              <a:ext cx="2202730" cy="1431774"/>
            </a:xfrm>
            <a:custGeom>
              <a:avLst/>
              <a:gdLst>
                <a:gd name="connsiteX0" fmla="*/ 0 w 2202730"/>
                <a:gd name="connsiteY0" fmla="*/ 238634 h 1431774"/>
                <a:gd name="connsiteX1" fmla="*/ 238634 w 2202730"/>
                <a:gd name="connsiteY1" fmla="*/ 0 h 1431774"/>
                <a:gd name="connsiteX2" fmla="*/ 1964096 w 2202730"/>
                <a:gd name="connsiteY2" fmla="*/ 0 h 1431774"/>
                <a:gd name="connsiteX3" fmla="*/ 2202730 w 2202730"/>
                <a:gd name="connsiteY3" fmla="*/ 238634 h 1431774"/>
                <a:gd name="connsiteX4" fmla="*/ 2202730 w 2202730"/>
                <a:gd name="connsiteY4" fmla="*/ 1193140 h 1431774"/>
                <a:gd name="connsiteX5" fmla="*/ 1964096 w 2202730"/>
                <a:gd name="connsiteY5" fmla="*/ 1431774 h 1431774"/>
                <a:gd name="connsiteX6" fmla="*/ 238634 w 2202730"/>
                <a:gd name="connsiteY6" fmla="*/ 1431774 h 1431774"/>
                <a:gd name="connsiteX7" fmla="*/ 0 w 2202730"/>
                <a:gd name="connsiteY7" fmla="*/ 1193140 h 1431774"/>
                <a:gd name="connsiteX8" fmla="*/ 0 w 2202730"/>
                <a:gd name="connsiteY8" fmla="*/ 238634 h 143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730" h="1431774">
                  <a:moveTo>
                    <a:pt x="0" y="238634"/>
                  </a:moveTo>
                  <a:cubicBezTo>
                    <a:pt x="0" y="106840"/>
                    <a:pt x="106840" y="0"/>
                    <a:pt x="238634" y="0"/>
                  </a:cubicBezTo>
                  <a:lnTo>
                    <a:pt x="1964096" y="0"/>
                  </a:lnTo>
                  <a:cubicBezTo>
                    <a:pt x="2095890" y="0"/>
                    <a:pt x="2202730" y="106840"/>
                    <a:pt x="2202730" y="238634"/>
                  </a:cubicBezTo>
                  <a:lnTo>
                    <a:pt x="2202730" y="1193140"/>
                  </a:lnTo>
                  <a:cubicBezTo>
                    <a:pt x="2202730" y="1324934"/>
                    <a:pt x="2095890" y="1431774"/>
                    <a:pt x="1964096" y="1431774"/>
                  </a:cubicBezTo>
                  <a:lnTo>
                    <a:pt x="238634" y="1431774"/>
                  </a:lnTo>
                  <a:cubicBezTo>
                    <a:pt x="106840" y="1431774"/>
                    <a:pt x="0" y="1324934"/>
                    <a:pt x="0" y="1193140"/>
                  </a:cubicBezTo>
                  <a:lnTo>
                    <a:pt x="0" y="23863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903" tIns="149903" rIns="149903" bIns="149903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100" b="1" kern="1200" dirty="0" smtClean="0"/>
                <a:t>آیا توانایی انتشار و توزیع دانش خلق شده را دارید؟</a:t>
              </a:r>
              <a:endParaRPr lang="en-US" sz="2100" b="1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236301" y="872573"/>
              <a:ext cx="5719396" cy="571939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98426" y="1246543"/>
                  </a:moveTo>
                  <a:arcTo wR="2859698" hR="2859698" stAng="12860388" swAng="1960769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4994634" y="156686"/>
              <a:ext cx="2202730" cy="1431774"/>
            </a:xfrm>
            <a:custGeom>
              <a:avLst/>
              <a:gdLst>
                <a:gd name="connsiteX0" fmla="*/ 0 w 2202730"/>
                <a:gd name="connsiteY0" fmla="*/ 238634 h 1431774"/>
                <a:gd name="connsiteX1" fmla="*/ 238634 w 2202730"/>
                <a:gd name="connsiteY1" fmla="*/ 0 h 1431774"/>
                <a:gd name="connsiteX2" fmla="*/ 1964096 w 2202730"/>
                <a:gd name="connsiteY2" fmla="*/ 0 h 1431774"/>
                <a:gd name="connsiteX3" fmla="*/ 2202730 w 2202730"/>
                <a:gd name="connsiteY3" fmla="*/ 238634 h 1431774"/>
                <a:gd name="connsiteX4" fmla="*/ 2202730 w 2202730"/>
                <a:gd name="connsiteY4" fmla="*/ 1193140 h 1431774"/>
                <a:gd name="connsiteX5" fmla="*/ 1964096 w 2202730"/>
                <a:gd name="connsiteY5" fmla="*/ 1431774 h 1431774"/>
                <a:gd name="connsiteX6" fmla="*/ 238634 w 2202730"/>
                <a:gd name="connsiteY6" fmla="*/ 1431774 h 1431774"/>
                <a:gd name="connsiteX7" fmla="*/ 0 w 2202730"/>
                <a:gd name="connsiteY7" fmla="*/ 1193140 h 1431774"/>
                <a:gd name="connsiteX8" fmla="*/ 0 w 2202730"/>
                <a:gd name="connsiteY8" fmla="*/ 238634 h 143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730" h="1431774">
                  <a:moveTo>
                    <a:pt x="0" y="238634"/>
                  </a:moveTo>
                  <a:cubicBezTo>
                    <a:pt x="0" y="106840"/>
                    <a:pt x="106840" y="0"/>
                    <a:pt x="238634" y="0"/>
                  </a:cubicBezTo>
                  <a:lnTo>
                    <a:pt x="1964096" y="0"/>
                  </a:lnTo>
                  <a:cubicBezTo>
                    <a:pt x="2095890" y="0"/>
                    <a:pt x="2202730" y="106840"/>
                    <a:pt x="2202730" y="238634"/>
                  </a:cubicBezTo>
                  <a:lnTo>
                    <a:pt x="2202730" y="1193140"/>
                  </a:lnTo>
                  <a:cubicBezTo>
                    <a:pt x="2202730" y="1324934"/>
                    <a:pt x="2095890" y="1431774"/>
                    <a:pt x="1964096" y="1431774"/>
                  </a:cubicBezTo>
                  <a:lnTo>
                    <a:pt x="238634" y="1431774"/>
                  </a:lnTo>
                  <a:cubicBezTo>
                    <a:pt x="106840" y="1431774"/>
                    <a:pt x="0" y="1324934"/>
                    <a:pt x="0" y="1193140"/>
                  </a:cubicBezTo>
                  <a:lnTo>
                    <a:pt x="0" y="23863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903" tIns="149903" rIns="149903" bIns="149903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/>
                <a:t>آیا منابع اطلاعاتی را می شناسید و توانایی انجام جستجویی هوشمند و راهبردی را دارید؟</a:t>
              </a:r>
              <a:endParaRPr lang="en-US" sz="2000" b="1" kern="12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61420" y="2982140"/>
            <a:ext cx="2869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C00000"/>
                </a:solidFill>
              </a:rPr>
              <a:t>مهارتهای سواد اطلاعاتی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98603" y="108109"/>
            <a:ext cx="2076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شناخت منابع و مهارت  جستجوی اطلاعات 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115663" y="2132689"/>
            <a:ext cx="2076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مهارت ارزیابی اطلاعات و ابزارهای گردآوری آن</a:t>
            </a:r>
            <a:endParaRPr lang="en-US" sz="2000" b="1" dirty="0"/>
          </a:p>
        </p:txBody>
      </p:sp>
      <p:cxnSp>
        <p:nvCxnSpPr>
          <p:cNvPr id="21" name="Elbow Connector 20"/>
          <p:cNvCxnSpPr/>
          <p:nvPr/>
        </p:nvCxnSpPr>
        <p:spPr>
          <a:xfrm flipV="1">
            <a:off x="9917099" y="2316480"/>
            <a:ext cx="710261" cy="6656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81290" y="5488313"/>
            <a:ext cx="2076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مهارت سازماندهی اطلاعات</a:t>
            </a:r>
            <a:endParaRPr lang="en-US" sz="2000" b="1" dirty="0"/>
          </a:p>
        </p:txBody>
      </p:sp>
      <p:cxnSp>
        <p:nvCxnSpPr>
          <p:cNvPr id="23" name="Elbow Connector 22"/>
          <p:cNvCxnSpPr/>
          <p:nvPr/>
        </p:nvCxnSpPr>
        <p:spPr>
          <a:xfrm flipV="1">
            <a:off x="8871022" y="5839738"/>
            <a:ext cx="1001239" cy="3564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935" y="5229934"/>
            <a:ext cx="2076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شناخت ارزش اطلاعات و استفاده اخلاقی از آن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8781" y="1331639"/>
            <a:ext cx="2076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مهارت انتشار اطلاعات</a:t>
            </a:r>
            <a:endParaRPr lang="en-US" sz="2000" b="1" dirty="0"/>
          </a:p>
        </p:txBody>
      </p:sp>
      <p:cxnSp>
        <p:nvCxnSpPr>
          <p:cNvPr id="37" name="Elbow Connector 36"/>
          <p:cNvCxnSpPr/>
          <p:nvPr/>
        </p:nvCxnSpPr>
        <p:spPr>
          <a:xfrm rot="10800000">
            <a:off x="2267636" y="5713308"/>
            <a:ext cx="1101365" cy="2782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0800000">
            <a:off x="2076335" y="1854440"/>
            <a:ext cx="1101365" cy="2782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7448504" y="251467"/>
            <a:ext cx="710261" cy="6656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1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9" grpId="0"/>
      <p:bldP spid="19" grpId="1"/>
      <p:bldP spid="22" grpId="0"/>
      <p:bldP spid="22" grpId="1"/>
      <p:bldP spid="24" grpId="0"/>
      <p:bldP spid="24" grpId="1"/>
      <p:bldP spid="25" grpId="0"/>
      <p:bldP spid="2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b="1" dirty="0" smtClean="0">
                <a:solidFill>
                  <a:srgbClr val="C00000"/>
                </a:solidFill>
              </a:rPr>
              <a:t>سواد اطلاعاتی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 algn="r" rtl="1">
              <a:buNone/>
            </a:pPr>
            <a:endParaRPr lang="fa-IR" dirty="0" smtClean="0"/>
          </a:p>
          <a:p>
            <a:pPr algn="r" rtl="1"/>
            <a:endParaRPr lang="fa-IR" dirty="0"/>
          </a:p>
          <a:p>
            <a:pPr algn="ctr" rtl="1"/>
            <a:r>
              <a:rPr lang="fa-IR" sz="4000" b="1" dirty="0" smtClean="0"/>
              <a:t>سواد </a:t>
            </a:r>
            <a:r>
              <a:rPr lang="fa-IR" sz="4000" b="1" dirty="0"/>
              <a:t>اطلاعاتي </a:t>
            </a:r>
            <a:r>
              <a:rPr lang="fa-IR" sz="4000" b="1" dirty="0" smtClean="0"/>
              <a:t>مجموعه اي </a:t>
            </a:r>
            <a:r>
              <a:rPr lang="fa-IR" sz="4000" b="1" dirty="0"/>
              <a:t>از توانمنديهاي يكپارچه، و مشتمل است بر كشف </a:t>
            </a:r>
            <a:r>
              <a:rPr lang="fa-IR" sz="4000" b="1" dirty="0" smtClean="0"/>
              <a:t>انديشمندانه </a:t>
            </a:r>
            <a:r>
              <a:rPr lang="fa-IR" sz="4000" b="1" dirty="0"/>
              <a:t>اطلاعات، درك چگونگي توليد و ارزشگذاري اطلاعات، و استفاده از اطلاعات در خلق دانش جديد و مشاركت </a:t>
            </a:r>
            <a:r>
              <a:rPr lang="fa-IR" sz="4000" b="1" dirty="0" smtClean="0"/>
              <a:t>اخلاقی </a:t>
            </a:r>
            <a:r>
              <a:rPr lang="fa-IR" sz="4000" b="1" dirty="0"/>
              <a:t>در مجامع يادگيري </a:t>
            </a:r>
            <a:endParaRPr lang="fa-IR" sz="4000" b="1" dirty="0" smtClean="0"/>
          </a:p>
          <a:p>
            <a:pPr algn="ctr" rtl="1"/>
            <a:r>
              <a:rPr lang="fa-IR" sz="2400" dirty="0" smtClean="0"/>
              <a:t>(در چارچوب </a:t>
            </a:r>
            <a:r>
              <a:rPr lang="fa-IR" sz="2400" dirty="0"/>
              <a:t>سواد </a:t>
            </a:r>
            <a:r>
              <a:rPr lang="fa-IR" sz="2400" dirty="0" smtClean="0"/>
              <a:t>اطلاعاتی2014)</a:t>
            </a:r>
            <a:endParaRPr lang="fa-IR" sz="24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مهارتهای سواد اطلاعاتی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88040" cy="4859655"/>
          </a:xfrm>
        </p:spPr>
        <p:txBody>
          <a:bodyPr/>
          <a:lstStyle/>
          <a:p>
            <a:pPr algn="r" rtl="1"/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این توانمندیهای اکنون شاخص ارزیابی جوامع امروزی به شمار می </a:t>
            </a:r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رود</a:t>
            </a:r>
          </a:p>
          <a:p>
            <a:pPr algn="r" rtl="1"/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این توانمندیها موجب افزایش  قدرت فردی و رشد اقتصادی است</a:t>
            </a:r>
          </a:p>
          <a:p>
            <a:pPr algn="r" rtl="1"/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کسب این توانمندیها توسط استاد و دانشجو به افزایش اعتبار دانشگاه ها و رتبه آنها می انجامد</a:t>
            </a:r>
            <a:endParaRPr lang="fa-I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همه دانشگاهها تلاش می کنند این توانمندیها را آموزش دهند</a:t>
            </a:r>
          </a:p>
          <a:p>
            <a:pPr algn="r" rtl="1"/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بهره گیری از فناوریهای اطلاعاتی و کسب اطلاعات و تبدیل آن به دانش اکنون به شکل رقابتی در میان دانشگاهها مورد توجه است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</a:rPr>
              <a:t>هفت گام پژوهش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519863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latin typeface="Angsana New" panose="02020603050405020304" pitchFamily="18" charset="-34"/>
                <a:cs typeface="Yagut" pitchFamily="2" charset="-78"/>
              </a:rPr>
              <a:t>گام نخست</a:t>
            </a:r>
            <a:r>
              <a:rPr lang="fa-IR" sz="3600" b="1" dirty="0">
                <a:latin typeface="Angsana New" panose="02020603050405020304" pitchFamily="18" charset="-34"/>
                <a:cs typeface="Yagut" pitchFamily="2" charset="-78"/>
              </a:rPr>
              <a:t>: </a:t>
            </a:r>
            <a:r>
              <a:rPr lang="ar-SA" sz="3600" b="1" dirty="0">
                <a:latin typeface="Angsana New" panose="02020603050405020304" pitchFamily="18" charset="-34"/>
                <a:cs typeface="Yagut" pitchFamily="2" charset="-78"/>
              </a:rPr>
              <a:t>يافتن زمينه و موضوع مناسب براي تحقيق</a:t>
            </a:r>
            <a:endParaRPr lang="fa-IR" sz="3600" b="1" dirty="0">
              <a:latin typeface="Angsana New" panose="02020603050405020304" pitchFamily="18" charset="-34"/>
              <a:cs typeface="Yagut" pitchFamily="2" charset="-78"/>
            </a:endParaRPr>
          </a:p>
          <a:p>
            <a:pPr algn="r" rtl="1"/>
            <a:r>
              <a:rPr lang="fa-IR" sz="3600" b="1" dirty="0" smtClean="0">
                <a:cs typeface="Yagut" pitchFamily="2" charset="-78"/>
              </a:rPr>
              <a:t>گام </a:t>
            </a:r>
            <a:r>
              <a:rPr lang="fa-IR" sz="3600" b="1" dirty="0">
                <a:cs typeface="Yagut" pitchFamily="2" charset="-78"/>
              </a:rPr>
              <a:t>د</a:t>
            </a:r>
            <a:r>
              <a:rPr lang="fa-IR" sz="3600" b="1" dirty="0" smtClean="0">
                <a:cs typeface="Yagut" pitchFamily="2" charset="-78"/>
              </a:rPr>
              <a:t>وم: </a:t>
            </a:r>
            <a:r>
              <a:rPr lang="ar-SA" sz="3600" b="1" dirty="0" smtClean="0">
                <a:cs typeface="Yagut" pitchFamily="2" charset="-78"/>
              </a:rPr>
              <a:t>مطالعه </a:t>
            </a:r>
            <a:r>
              <a:rPr lang="ar-SA" sz="3600" b="1" dirty="0">
                <a:cs typeface="Yagut" pitchFamily="2" charset="-78"/>
              </a:rPr>
              <a:t>و مرور پيشينه نظري و </a:t>
            </a:r>
            <a:r>
              <a:rPr lang="ar-SA" sz="3600" b="1" dirty="0" smtClean="0">
                <a:cs typeface="Yagut" pitchFamily="2" charset="-78"/>
              </a:rPr>
              <a:t>پژوهشي</a:t>
            </a:r>
            <a:endParaRPr lang="fa-IR" sz="3600" b="1" dirty="0">
              <a:cs typeface="Yagut" pitchFamily="2" charset="-78"/>
            </a:endParaRPr>
          </a:p>
          <a:p>
            <a:pPr algn="r" rtl="1"/>
            <a:r>
              <a:rPr lang="fa-IR" sz="3600" b="1" dirty="0" smtClean="0">
                <a:cs typeface="Yagut" pitchFamily="2" charset="-78"/>
              </a:rPr>
              <a:t>گام سوم</a:t>
            </a:r>
            <a:r>
              <a:rPr lang="ar-SA" sz="3600" b="1" dirty="0" smtClean="0">
                <a:cs typeface="Yagut" pitchFamily="2" charset="-78"/>
              </a:rPr>
              <a:t>: </a:t>
            </a:r>
            <a:r>
              <a:rPr lang="fa-IR" sz="3600" b="1" dirty="0">
                <a:cs typeface="Yagut" pitchFamily="2" charset="-78"/>
              </a:rPr>
              <a:t>تد</a:t>
            </a:r>
            <a:r>
              <a:rPr lang="ar-SA" sz="3600" b="1" dirty="0">
                <a:cs typeface="Yagut" pitchFamily="2" charset="-78"/>
              </a:rPr>
              <a:t>وين پرسش ها و يا فرضيه هاي پژوهش</a:t>
            </a:r>
            <a:endParaRPr lang="fa-IR" sz="3600" b="1" dirty="0">
              <a:cs typeface="Yagut" pitchFamily="2" charset="-78"/>
            </a:endParaRPr>
          </a:p>
          <a:p>
            <a:pPr algn="r" rtl="1"/>
            <a:r>
              <a:rPr lang="ar-SA" sz="3600" b="1" dirty="0">
                <a:cs typeface="Yagut" pitchFamily="2" charset="-78"/>
              </a:rPr>
              <a:t>مرحله </a:t>
            </a:r>
            <a:r>
              <a:rPr lang="fa-IR" sz="3600" b="1" dirty="0" smtClean="0">
                <a:cs typeface="Yagut" pitchFamily="2" charset="-78"/>
              </a:rPr>
              <a:t>چهارم</a:t>
            </a:r>
            <a:r>
              <a:rPr lang="ar-SA" sz="3600" b="1" dirty="0" smtClean="0">
                <a:cs typeface="Yagut" pitchFamily="2" charset="-78"/>
              </a:rPr>
              <a:t>: </a:t>
            </a:r>
            <a:r>
              <a:rPr lang="fa-IR" sz="3600" b="1" dirty="0">
                <a:cs typeface="Yagut" pitchFamily="2" charset="-78"/>
              </a:rPr>
              <a:t>ت</a:t>
            </a:r>
            <a:r>
              <a:rPr lang="ar-SA" sz="3600" b="1" dirty="0">
                <a:cs typeface="Yagut" pitchFamily="2" charset="-78"/>
              </a:rPr>
              <a:t>عيين روش</a:t>
            </a:r>
            <a:r>
              <a:rPr lang="fa-IR" sz="3600" b="1" dirty="0">
                <a:cs typeface="Yagut" pitchFamily="2" charset="-78"/>
              </a:rPr>
              <a:t>،</a:t>
            </a:r>
            <a:r>
              <a:rPr lang="ar-SA" sz="3600" b="1" dirty="0">
                <a:cs typeface="Yagut" pitchFamily="2" charset="-78"/>
              </a:rPr>
              <a:t> </a:t>
            </a:r>
            <a:r>
              <a:rPr lang="fa-IR" sz="3600" b="1" dirty="0">
                <a:cs typeface="Yagut" pitchFamily="2" charset="-78"/>
              </a:rPr>
              <a:t>حجم</a:t>
            </a:r>
            <a:r>
              <a:rPr lang="ar-SA" sz="3600" b="1" dirty="0">
                <a:cs typeface="Yagut" pitchFamily="2" charset="-78"/>
              </a:rPr>
              <a:t>، ابزار و آزمونهاي آماري</a:t>
            </a:r>
            <a:endParaRPr lang="fa-IR" sz="3600" b="1" dirty="0">
              <a:cs typeface="Yagut" pitchFamily="2" charset="-78"/>
            </a:endParaRPr>
          </a:p>
          <a:p>
            <a:pPr algn="r" rtl="1"/>
            <a:r>
              <a:rPr lang="ar-SA" sz="3600" b="1" dirty="0">
                <a:cs typeface="Yagut" pitchFamily="2" charset="-78"/>
              </a:rPr>
              <a:t>مرحله </a:t>
            </a:r>
            <a:r>
              <a:rPr lang="fa-IR" sz="3600" b="1" dirty="0" smtClean="0">
                <a:cs typeface="Yagut" pitchFamily="2" charset="-78"/>
              </a:rPr>
              <a:t>پنجم</a:t>
            </a:r>
            <a:r>
              <a:rPr lang="ar-SA" sz="3600" b="1" dirty="0" smtClean="0">
                <a:cs typeface="Yagut" pitchFamily="2" charset="-78"/>
              </a:rPr>
              <a:t>: </a:t>
            </a:r>
            <a:r>
              <a:rPr lang="ar-SA" sz="3600" b="1" dirty="0">
                <a:cs typeface="Yagut" pitchFamily="2" charset="-78"/>
              </a:rPr>
              <a:t>اجراي پژوهش و گردآوري داده ها</a:t>
            </a:r>
            <a:endParaRPr lang="fa-IR" sz="3600" b="1" dirty="0">
              <a:cs typeface="Yagut" pitchFamily="2" charset="-78"/>
            </a:endParaRPr>
          </a:p>
          <a:p>
            <a:pPr algn="r" rtl="1"/>
            <a:r>
              <a:rPr lang="ar-SA" sz="3600" b="1" dirty="0">
                <a:cs typeface="Yagut" pitchFamily="2" charset="-78"/>
              </a:rPr>
              <a:t>مرحله </a:t>
            </a:r>
            <a:r>
              <a:rPr lang="fa-IR" sz="3600" b="1" dirty="0" smtClean="0">
                <a:cs typeface="Yagut" pitchFamily="2" charset="-78"/>
              </a:rPr>
              <a:t>ششم</a:t>
            </a:r>
            <a:r>
              <a:rPr lang="ar-SA" sz="3600" b="1" dirty="0" smtClean="0">
                <a:cs typeface="Yagut" pitchFamily="2" charset="-78"/>
              </a:rPr>
              <a:t>: </a:t>
            </a:r>
            <a:r>
              <a:rPr lang="ar-SA" sz="3600" b="1" dirty="0">
                <a:cs typeface="Yagut" pitchFamily="2" charset="-78"/>
              </a:rPr>
              <a:t>تجزيه و تحليل داده ها و ارائه يافته ها</a:t>
            </a:r>
            <a:endParaRPr lang="fa-IR" sz="3600" b="1" dirty="0">
              <a:cs typeface="Yagut" pitchFamily="2" charset="-78"/>
            </a:endParaRPr>
          </a:p>
          <a:p>
            <a:pPr algn="r" rtl="1"/>
            <a:r>
              <a:rPr lang="ar-SA" sz="3600" b="1" dirty="0">
                <a:cs typeface="Yagut" pitchFamily="2" charset="-78"/>
              </a:rPr>
              <a:t>مرحله </a:t>
            </a:r>
            <a:r>
              <a:rPr lang="fa-IR" sz="3600" b="1" dirty="0" smtClean="0">
                <a:cs typeface="Yagut" pitchFamily="2" charset="-78"/>
              </a:rPr>
              <a:t>هفتم</a:t>
            </a:r>
            <a:r>
              <a:rPr lang="ar-SA" sz="3600" b="1" dirty="0" smtClean="0">
                <a:cs typeface="Yagut" pitchFamily="2" charset="-78"/>
              </a:rPr>
              <a:t>: </a:t>
            </a:r>
            <a:r>
              <a:rPr lang="ar-SA" sz="3600" b="1" dirty="0">
                <a:cs typeface="Yagut" pitchFamily="2" charset="-78"/>
              </a:rPr>
              <a:t>بحث و نتيجه گيري، و تدوين گزارش پژوهش</a:t>
            </a:r>
            <a:endParaRPr lang="fa-IR" sz="3600" b="1" dirty="0">
              <a:cs typeface="Yagut" pitchFamily="2" charset="-78"/>
            </a:endParaRPr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93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گام نخست: یا</a:t>
            </a:r>
            <a:r>
              <a:rPr lang="ar-S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فتن </a:t>
            </a:r>
            <a:r>
              <a:rPr lang="ar-S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زمينه و موضوع مناسب براي تحقيق </a:t>
            </a:r>
            <a:r>
              <a:rPr lang="fa-I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مسئله يابي </a:t>
            </a:r>
            <a:r>
              <a:rPr lang="fa-IR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8" y="1825624"/>
            <a:ext cx="10913962" cy="4783519"/>
          </a:xfrm>
        </p:spPr>
        <p:txBody>
          <a:bodyPr/>
          <a:lstStyle/>
          <a:p>
            <a:pPr marL="609600" indent="-609600" algn="r" rtl="1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شناسايي 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و بازيابي منابع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اطلاعاتي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 معتبر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براي يافتن زمينه ها</a:t>
            </a:r>
            <a:r>
              <a:rPr lang="fa-IR" sz="3600" b="1" dirty="0">
                <a:latin typeface="Times New Roman" pitchFamily="18" charset="0"/>
                <a:cs typeface="Times New Roman" pitchFamily="18" charset="0"/>
              </a:rPr>
              <a:t>، اولويتها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 و مسائل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پژوهشي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(شناخت منابع)</a:t>
            </a:r>
            <a:endParaRPr lang="fa-IR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 rtl="1"/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اتخاذ راهبرد درست جستجو در پايگاههاي اطلاعاتي و موتورهاي كاوش</a:t>
            </a:r>
            <a:r>
              <a:rPr lang="fa-IR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(مهارت جستجو)</a:t>
            </a:r>
          </a:p>
          <a:p>
            <a:pPr marL="609600" indent="-609600" algn="r" rtl="1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دسترسي 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بهينه به منابع مرتبط نشان دهنده اولويتها و زمينه هاي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پژوهشي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(شناخت اطلاعات مرتبط)</a:t>
            </a:r>
          </a:p>
          <a:p>
            <a:pPr marL="609600" indent="-609600" algn="r" rtl="1"/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مطالعه و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شناسايي 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نقاط خالي و زمينه مناسب براي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پژوهش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/دستیابی به مسئله 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(شکل گیری نیاز) 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560" y="833120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hlinkClick r:id="" action="ppaction://noaction"/>
              </a:rPr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</a:rPr>
              <a:t>گام </a:t>
            </a:r>
            <a:r>
              <a:rPr lang="ar-SA" sz="4000" b="1" dirty="0" smtClean="0">
                <a:solidFill>
                  <a:srgbClr val="C00000"/>
                </a:solidFill>
              </a:rPr>
              <a:t>دوم</a:t>
            </a:r>
            <a:r>
              <a:rPr lang="ar-SA" sz="4000" b="1" dirty="0">
                <a:solidFill>
                  <a:srgbClr val="C00000"/>
                </a:solidFill>
              </a:rPr>
              <a:t>: مطالعه و مرور پيشينه نظري و پژوهشي</a:t>
            </a:r>
            <a:r>
              <a:rPr lang="fa-IR" sz="4000" b="1" dirty="0">
                <a:solidFill>
                  <a:srgbClr val="C00000"/>
                </a:solidFill>
              </a:rPr>
              <a:t/>
            </a:r>
            <a:br>
              <a:rPr lang="fa-IR" sz="4000" b="1" dirty="0">
                <a:solidFill>
                  <a:srgbClr val="C00000"/>
                </a:solidFill>
              </a:rPr>
            </a:br>
            <a:r>
              <a:rPr lang="fa-IR" sz="3600" b="1" dirty="0">
                <a:solidFill>
                  <a:srgbClr val="C00000"/>
                </a:solidFill>
              </a:rPr>
              <a:t>(دستيابي به دانش پيشين)</a:t>
            </a:r>
            <a:r>
              <a:rPr lang="fa-IR" sz="4000" dirty="0">
                <a:solidFill>
                  <a:srgbClr val="C00000"/>
                </a:solidFill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921924" cy="4351338"/>
          </a:xfrm>
        </p:spPr>
        <p:txBody>
          <a:bodyPr>
            <a:normAutofit/>
          </a:bodyPr>
          <a:lstStyle/>
          <a:p>
            <a:pPr marL="609600" indent="-609600" algn="r" rtl="1">
              <a:lnSpc>
                <a:spcPct val="80000"/>
              </a:lnSpc>
            </a:pPr>
            <a:r>
              <a:rPr lang="ar-SA" sz="3600" b="1" dirty="0">
                <a:cs typeface="+mj-cs"/>
              </a:rPr>
              <a:t>شناسايي، بازيابي و ارزيابي منابع اصلي و هسته مرتبط با موضوع</a:t>
            </a:r>
            <a:r>
              <a:rPr lang="fa-IR" sz="3600" b="1" dirty="0">
                <a:cs typeface="+mj-cs"/>
              </a:rPr>
              <a:t> </a:t>
            </a:r>
            <a:r>
              <a:rPr lang="fa-IR" sz="3300" b="1" dirty="0" smtClean="0">
                <a:solidFill>
                  <a:srgbClr val="00B050"/>
                </a:solidFill>
                <a:cs typeface="+mj-cs"/>
              </a:rPr>
              <a:t>(مهارت جستجو، ارزیابی، مهارتهای فکری)</a:t>
            </a:r>
            <a:endParaRPr lang="fa-IR" sz="3600" b="1" dirty="0">
              <a:solidFill>
                <a:srgbClr val="00B050"/>
              </a:solidFill>
              <a:cs typeface="+mj-cs"/>
            </a:endParaRPr>
          </a:p>
          <a:p>
            <a:pPr marL="609600" indent="-609600" algn="r" rtl="1">
              <a:lnSpc>
                <a:spcPct val="80000"/>
              </a:lnSpc>
            </a:pPr>
            <a:r>
              <a:rPr lang="ar-SA" sz="3600" b="1" dirty="0">
                <a:cs typeface="+mj-cs"/>
              </a:rPr>
              <a:t> شناسايي و بازيابي انواع منابع مرجع چاپي و الكترونيكي مرتبط با </a:t>
            </a:r>
            <a:r>
              <a:rPr lang="ar-SA" sz="3600" b="1" dirty="0" smtClean="0">
                <a:cs typeface="+mj-cs"/>
              </a:rPr>
              <a:t>موضوع</a:t>
            </a:r>
            <a:r>
              <a:rPr lang="fa-IR" sz="3600" b="1" dirty="0" smtClean="0">
                <a:cs typeface="+mj-cs"/>
              </a:rPr>
              <a:t> </a:t>
            </a:r>
            <a:r>
              <a:rPr lang="fa-IR" sz="3300" b="1" dirty="0">
                <a:solidFill>
                  <a:srgbClr val="00B050"/>
                </a:solidFill>
                <a:cs typeface="+mj-cs"/>
              </a:rPr>
              <a:t>(شناخت منابع)</a:t>
            </a:r>
          </a:p>
          <a:p>
            <a:pPr marL="609600" indent="-609600" algn="r" rtl="1">
              <a:lnSpc>
                <a:spcPct val="80000"/>
              </a:lnSpc>
            </a:pPr>
            <a:r>
              <a:rPr lang="ar-SA" sz="3600" b="1" dirty="0" smtClean="0">
                <a:cs typeface="+mj-cs"/>
              </a:rPr>
              <a:t>برگرفتن </a:t>
            </a:r>
            <a:r>
              <a:rPr lang="ar-SA" sz="3600" b="1" dirty="0">
                <a:cs typeface="+mj-cs"/>
              </a:rPr>
              <a:t>اطلاعات مورد نياز از منابع مرور </a:t>
            </a:r>
            <a:r>
              <a:rPr lang="ar-SA" sz="3600" b="1" dirty="0" smtClean="0">
                <a:cs typeface="+mj-cs"/>
              </a:rPr>
              <a:t>شده</a:t>
            </a:r>
            <a:r>
              <a:rPr lang="fa-IR" sz="3600" b="1" dirty="0" smtClean="0">
                <a:cs typeface="+mj-cs"/>
              </a:rPr>
              <a:t> </a:t>
            </a:r>
            <a:r>
              <a:rPr lang="fa-IR" b="1" dirty="0">
                <a:solidFill>
                  <a:srgbClr val="00B050"/>
                </a:solidFill>
                <a:cs typeface="+mj-cs"/>
              </a:rPr>
              <a:t>(خلاصه برداری/یادداشت برداری)</a:t>
            </a:r>
            <a:endParaRPr lang="fa-IR" sz="3300" b="1" dirty="0">
              <a:solidFill>
                <a:srgbClr val="00B050"/>
              </a:solidFill>
              <a:cs typeface="+mj-cs"/>
            </a:endParaRPr>
          </a:p>
          <a:p>
            <a:pPr marL="609600" indent="-609600" algn="r" rtl="1">
              <a:lnSpc>
                <a:spcPct val="80000"/>
              </a:lnSpc>
            </a:pPr>
            <a:r>
              <a:rPr lang="ar-SA" sz="3600" b="1" dirty="0">
                <a:cs typeface="+mj-cs"/>
              </a:rPr>
              <a:t>سازماندهي اطلاعات برگرفته شده </a:t>
            </a:r>
            <a:r>
              <a:rPr lang="fa-IR" sz="3600" b="1" dirty="0" smtClean="0">
                <a:cs typeface="+mj-cs"/>
              </a:rPr>
              <a:t>از </a:t>
            </a:r>
            <a:r>
              <a:rPr lang="ar-SA" sz="3600" b="1" dirty="0" smtClean="0">
                <a:cs typeface="+mj-cs"/>
              </a:rPr>
              <a:t>يك </a:t>
            </a:r>
            <a:r>
              <a:rPr lang="ar-SA" sz="3600" b="1" dirty="0">
                <a:cs typeface="+mj-cs"/>
              </a:rPr>
              <a:t>الگوي مناسب</a:t>
            </a:r>
            <a:r>
              <a:rPr lang="fa-IR" sz="3300" b="1" dirty="0">
                <a:solidFill>
                  <a:srgbClr val="00B050"/>
                </a:solidFill>
                <a:cs typeface="+mj-cs"/>
              </a:rPr>
              <a:t> </a:t>
            </a:r>
            <a:r>
              <a:rPr lang="fa-IR" b="1" dirty="0">
                <a:solidFill>
                  <a:srgbClr val="00B050"/>
                </a:solidFill>
                <a:cs typeface="+mj-cs"/>
              </a:rPr>
              <a:t>(نظم دهی برای استفاده)</a:t>
            </a:r>
            <a:endParaRPr lang="en-US" sz="3300" b="1" dirty="0">
              <a:solidFill>
                <a:srgbClr val="00B050"/>
              </a:solidFill>
              <a:cs typeface="+mj-cs"/>
            </a:endParaRPr>
          </a:p>
          <a:p>
            <a:pPr algn="r" rtl="1"/>
            <a:r>
              <a:rPr lang="ar-SA" sz="3600" b="1" dirty="0" smtClean="0">
                <a:cs typeface="+mj-cs"/>
              </a:rPr>
              <a:t>اتخاذ </a:t>
            </a:r>
            <a:r>
              <a:rPr lang="ar-SA" sz="3600" b="1" dirty="0">
                <a:cs typeface="+mj-cs"/>
              </a:rPr>
              <a:t>رويكرد تحليلي و انتقادي در مرور پيشينه ها</a:t>
            </a:r>
            <a:r>
              <a:rPr lang="fa-IR" sz="3600" b="1" dirty="0">
                <a:cs typeface="+mj-cs"/>
              </a:rPr>
              <a:t> </a:t>
            </a:r>
            <a:r>
              <a:rPr lang="fa-IR" b="1" dirty="0">
                <a:solidFill>
                  <a:srgbClr val="00B050"/>
                </a:solidFill>
                <a:cs typeface="+mj-cs"/>
              </a:rPr>
              <a:t>(تفکر انتقادی و تحلیلی)</a:t>
            </a:r>
          </a:p>
          <a:p>
            <a:pPr algn="r" rtl="1"/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78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مرحله سوم: تدوين پرسش ها و يا فرضيه هاي </a:t>
            </a:r>
            <a:r>
              <a:rPr lang="ar-S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پژوهش</a:t>
            </a:r>
            <a: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r" rtl="1"/>
            <a:r>
              <a:rPr lang="ar-SA" sz="4000" b="1" dirty="0">
                <a:cs typeface="+mj-cs"/>
              </a:rPr>
              <a:t>شناسايي و بازيابي معتبرترين </a:t>
            </a:r>
            <a:r>
              <a:rPr lang="fa-IR" sz="4000" b="1" dirty="0">
                <a:cs typeface="+mj-cs"/>
              </a:rPr>
              <a:t>متون</a:t>
            </a:r>
            <a:r>
              <a:rPr lang="ar-SA" sz="4000" b="1" dirty="0">
                <a:cs typeface="+mj-cs"/>
              </a:rPr>
              <a:t> روش تحقيق</a:t>
            </a:r>
            <a:r>
              <a:rPr lang="fa-IR" sz="4000" b="1" dirty="0">
                <a:cs typeface="+mj-cs"/>
              </a:rPr>
              <a:t> و گزارشهاي </a:t>
            </a:r>
            <a:r>
              <a:rPr lang="fa-IR" sz="4000" b="1" dirty="0" smtClean="0">
                <a:cs typeface="+mj-cs"/>
              </a:rPr>
              <a:t>پژوهشي </a:t>
            </a:r>
            <a:r>
              <a:rPr lang="fa-IR" sz="3600" b="1" dirty="0" smtClean="0">
                <a:solidFill>
                  <a:srgbClr val="00B050"/>
                </a:solidFill>
                <a:cs typeface="+mj-cs"/>
              </a:rPr>
              <a:t>(مهارتهای جستجو و ارزیابی)</a:t>
            </a:r>
            <a:endParaRPr lang="fa-IR" sz="3600" b="1" dirty="0">
              <a:solidFill>
                <a:srgbClr val="00B050"/>
              </a:solidFill>
              <a:cs typeface="+mj-cs"/>
            </a:endParaRPr>
          </a:p>
          <a:p>
            <a:pPr marL="609600" indent="-609600" algn="r" rtl="1"/>
            <a:r>
              <a:rPr lang="ar-SA" sz="4000" b="1" dirty="0">
                <a:cs typeface="+mj-cs"/>
              </a:rPr>
              <a:t>اتخاذ رويكرد تحليلي و خلاق در تدوين پرسشها يا فرضيه </a:t>
            </a:r>
            <a:r>
              <a:rPr lang="ar-SA" sz="4000" b="1" dirty="0" smtClean="0">
                <a:cs typeface="+mj-cs"/>
              </a:rPr>
              <a:t>ها</a:t>
            </a:r>
            <a:r>
              <a:rPr lang="fa-IR" sz="4000" b="1" dirty="0" smtClean="0">
                <a:cs typeface="+mj-cs"/>
              </a:rPr>
              <a:t> </a:t>
            </a:r>
            <a:r>
              <a:rPr lang="fa-IR" sz="3200" b="1" dirty="0" smtClean="0">
                <a:solidFill>
                  <a:srgbClr val="00B050"/>
                </a:solidFill>
                <a:cs typeface="+mj-cs"/>
              </a:rPr>
              <a:t>(مهارتهای تفکر انتقادی، تحلیلی و خلاق)</a:t>
            </a:r>
            <a:endParaRPr lang="en-US" sz="3200" b="1" dirty="0">
              <a:solidFill>
                <a:srgbClr val="00B050"/>
              </a:solidFill>
              <a:cs typeface="+mj-cs"/>
            </a:endParaRPr>
          </a:p>
          <a:p>
            <a:pPr marL="609600" indent="-609600" algn="r" rtl="1"/>
            <a:r>
              <a:rPr lang="ar-SA" sz="4000" b="1" dirty="0">
                <a:cs typeface="+mj-cs"/>
              </a:rPr>
              <a:t>برقراري ارتباط ميان </a:t>
            </a:r>
            <a:r>
              <a:rPr lang="fa-IR" sz="4000" b="1" dirty="0" smtClean="0">
                <a:cs typeface="+mj-cs"/>
              </a:rPr>
              <a:t>مسئله </a:t>
            </a:r>
            <a:r>
              <a:rPr lang="ar-SA" sz="4000" b="1" dirty="0" smtClean="0">
                <a:cs typeface="+mj-cs"/>
              </a:rPr>
              <a:t>و </a:t>
            </a:r>
            <a:r>
              <a:rPr lang="ar-SA" sz="4000" b="1" dirty="0">
                <a:cs typeface="+mj-cs"/>
              </a:rPr>
              <a:t>سؤالها يا فرضيه هاي پژوهش </a:t>
            </a:r>
            <a:r>
              <a:rPr lang="fa-IR" sz="3200" b="1" dirty="0" smtClean="0">
                <a:solidFill>
                  <a:srgbClr val="00B050"/>
                </a:solidFill>
                <a:cs typeface="+mj-cs"/>
              </a:rPr>
              <a:t>(مهارتهای تفکر انتقادی و تحلیلی و کنترل انسجام)</a:t>
            </a:r>
            <a:endParaRPr lang="fa-IR" sz="3200" b="1" dirty="0">
              <a:solidFill>
                <a:srgbClr val="00B050"/>
              </a:solidFill>
              <a:cs typeface="+mj-cs"/>
            </a:endParaRPr>
          </a:p>
          <a:p>
            <a:pPr algn="r" rt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81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17073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/>
              <a:t/>
            </a:r>
            <a:br>
              <a:rPr lang="fa-IR" b="1" dirty="0"/>
            </a:br>
            <a:r>
              <a:rPr lang="fa-IR" sz="4000" b="1" dirty="0" smtClean="0">
                <a:solidFill>
                  <a:srgbClr val="C00000"/>
                </a:solidFill>
              </a:rPr>
              <a:t>گام چهارم: </a:t>
            </a:r>
            <a:r>
              <a:rPr lang="ar-SA" sz="4000" b="1" dirty="0" smtClean="0">
                <a:solidFill>
                  <a:srgbClr val="C00000"/>
                </a:solidFill>
              </a:rPr>
              <a:t>تعيين </a:t>
            </a:r>
            <a:r>
              <a:rPr lang="ar-SA" sz="4000" b="1" dirty="0">
                <a:solidFill>
                  <a:srgbClr val="C00000"/>
                </a:solidFill>
              </a:rPr>
              <a:t>روش تحقيق، ابزار و آزمونهاي </a:t>
            </a:r>
            <a:r>
              <a:rPr lang="ar-SA" sz="4000" b="1" dirty="0" smtClean="0">
                <a:solidFill>
                  <a:srgbClr val="C00000"/>
                </a:solidFill>
              </a:rPr>
              <a:t>آماري</a:t>
            </a:r>
            <a:r>
              <a:rPr lang="fa-IR" sz="4000" b="1" dirty="0" smtClean="0">
                <a:solidFill>
                  <a:srgbClr val="C00000"/>
                </a:solidFill>
              </a:rPr>
              <a:t> </a:t>
            </a:r>
            <a:r>
              <a:rPr lang="ar-SA" sz="4000" b="1" dirty="0" smtClean="0">
                <a:solidFill>
                  <a:srgbClr val="C00000"/>
                </a:solidFill>
              </a:rPr>
              <a:t> </a:t>
            </a:r>
            <a:r>
              <a:rPr lang="fa-IR" sz="4000" b="1" dirty="0" smtClean="0">
                <a:solidFill>
                  <a:srgbClr val="C00000"/>
                </a:solidFill>
              </a:rPr>
              <a:t/>
            </a:r>
            <a:br>
              <a:rPr lang="fa-IR" sz="4000" b="1" dirty="0" smtClean="0">
                <a:solidFill>
                  <a:srgbClr val="C00000"/>
                </a:solidFill>
              </a:rPr>
            </a:br>
            <a:r>
              <a:rPr lang="fa-IR" sz="3600" b="1" dirty="0" smtClean="0">
                <a:solidFill>
                  <a:srgbClr val="C00000"/>
                </a:solidFill>
              </a:rPr>
              <a:t>(</a:t>
            </a:r>
            <a:r>
              <a:rPr lang="fa-IR" sz="3600" b="1" dirty="0">
                <a:solidFill>
                  <a:srgbClr val="C00000"/>
                </a:solidFill>
              </a:rPr>
              <a:t>روش شناسي)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algn="r" rtl="1"/>
            <a:r>
              <a:rPr lang="ar-SA" sz="3600" b="1" dirty="0">
                <a:cs typeface="+mj-cs"/>
              </a:rPr>
              <a:t>شناسايي و بازيابي معتبرترين </a:t>
            </a:r>
            <a:r>
              <a:rPr lang="fa-IR" sz="3600" b="1" dirty="0">
                <a:cs typeface="+mj-cs"/>
              </a:rPr>
              <a:t>منابع</a:t>
            </a:r>
            <a:r>
              <a:rPr lang="ar-SA" sz="3600" b="1" dirty="0">
                <a:cs typeface="+mj-cs"/>
              </a:rPr>
              <a:t> روش </a:t>
            </a:r>
            <a:r>
              <a:rPr lang="ar-SA" sz="3600" b="1" dirty="0" smtClean="0">
                <a:cs typeface="+mj-cs"/>
              </a:rPr>
              <a:t>تحقيق</a:t>
            </a:r>
            <a:r>
              <a:rPr lang="fa-IR" sz="3600" b="1" dirty="0" smtClean="0">
                <a:cs typeface="+mj-cs"/>
              </a:rPr>
              <a:t> </a:t>
            </a:r>
            <a:r>
              <a:rPr lang="fa-IR" sz="3500" b="1" dirty="0" smtClean="0">
                <a:solidFill>
                  <a:srgbClr val="00B050"/>
                </a:solidFill>
                <a:cs typeface="+mj-cs"/>
              </a:rPr>
              <a:t>(جستجو و ارزیابی)</a:t>
            </a:r>
            <a:endParaRPr lang="fa-IR" sz="3500" b="1" dirty="0">
              <a:solidFill>
                <a:srgbClr val="00B050"/>
              </a:solidFill>
              <a:cs typeface="+mj-cs"/>
            </a:endParaRPr>
          </a:p>
          <a:p>
            <a:pPr marL="609600" indent="-609600" algn="r" rtl="1"/>
            <a:r>
              <a:rPr lang="ar-SA" sz="3600" b="1" dirty="0">
                <a:cs typeface="+mj-cs"/>
              </a:rPr>
              <a:t>شناسايي و بازيابي معتبرترين </a:t>
            </a:r>
            <a:r>
              <a:rPr lang="fa-IR" sz="3600" b="1" dirty="0">
                <a:cs typeface="+mj-cs"/>
              </a:rPr>
              <a:t>منابع</a:t>
            </a:r>
            <a:r>
              <a:rPr lang="ar-SA" sz="3600" b="1" dirty="0">
                <a:cs typeface="+mj-cs"/>
              </a:rPr>
              <a:t> </a:t>
            </a:r>
            <a:r>
              <a:rPr lang="fa-IR" sz="3600" b="1" dirty="0">
                <a:cs typeface="+mj-cs"/>
              </a:rPr>
              <a:t>مربوط به ابزارهاي گردآوري داده ها و متون مربوط به آزمون روايي و پايايي آن ابزارها (پرسشنامه، </a:t>
            </a:r>
            <a:r>
              <a:rPr lang="fa-IR" sz="3600" b="1" dirty="0" smtClean="0">
                <a:cs typeface="+mj-cs"/>
              </a:rPr>
              <a:t>....) </a:t>
            </a:r>
            <a:r>
              <a:rPr lang="fa-IR" sz="3600" b="1" dirty="0">
                <a:solidFill>
                  <a:srgbClr val="00B050"/>
                </a:solidFill>
              </a:rPr>
              <a:t>(جستجو و ارزیابی)</a:t>
            </a:r>
          </a:p>
          <a:p>
            <a:pPr marL="609600" indent="-609600" algn="r" rtl="1"/>
            <a:endParaRPr lang="fa-IR" sz="3600" b="1" dirty="0">
              <a:cs typeface="+mj-cs"/>
            </a:endParaRPr>
          </a:p>
          <a:p>
            <a:pPr marL="609600" indent="-609600" algn="r" rtl="1"/>
            <a:r>
              <a:rPr lang="ar-SA" sz="3600" b="1" dirty="0">
                <a:cs typeface="+mj-cs"/>
              </a:rPr>
              <a:t>شناسايي و بازيابي معتبرترين متون </a:t>
            </a:r>
            <a:r>
              <a:rPr lang="fa-IR" sz="3600" b="1" dirty="0">
                <a:cs typeface="+mj-cs"/>
              </a:rPr>
              <a:t>مربوط به  حجم نمونه، روش نمونه گيري و كاربرد انواع </a:t>
            </a:r>
            <a:r>
              <a:rPr lang="ar-SA" sz="3600" b="1" dirty="0">
                <a:cs typeface="+mj-cs"/>
              </a:rPr>
              <a:t>آزمونهاي </a:t>
            </a:r>
            <a:r>
              <a:rPr lang="ar-SA" sz="3600" b="1" dirty="0" smtClean="0">
                <a:cs typeface="+mj-cs"/>
              </a:rPr>
              <a:t>آماري</a:t>
            </a:r>
            <a:r>
              <a:rPr lang="fa-IR" sz="3600" b="1" dirty="0" smtClean="0">
                <a:cs typeface="+mj-cs"/>
              </a:rPr>
              <a:t> </a:t>
            </a:r>
            <a:r>
              <a:rPr lang="fa-IR" sz="3600" b="1" dirty="0">
                <a:solidFill>
                  <a:srgbClr val="00B050"/>
                </a:solidFill>
              </a:rPr>
              <a:t>(جستجو و ارزیابی)</a:t>
            </a:r>
          </a:p>
          <a:p>
            <a:pPr marL="609600" indent="-609600" algn="r" rtl="1"/>
            <a:endParaRPr lang="en-US" sz="3600" b="1" dirty="0">
              <a:cs typeface="+mj-cs"/>
            </a:endParaRPr>
          </a:p>
          <a:p>
            <a:pPr marL="609600" indent="-609600" algn="r" rtl="1"/>
            <a:r>
              <a:rPr lang="ar-SA" sz="3600" b="1" dirty="0">
                <a:cs typeface="+mj-cs"/>
              </a:rPr>
              <a:t>شناسايي و بازيابي پژوهشهايي كه از </a:t>
            </a:r>
            <a:r>
              <a:rPr lang="fa-IR" sz="3600" b="1" dirty="0">
                <a:cs typeface="+mj-cs"/>
              </a:rPr>
              <a:t>ابزارهاي گردآوري داده ها و </a:t>
            </a:r>
            <a:r>
              <a:rPr lang="ar-SA" sz="3600" b="1" dirty="0">
                <a:cs typeface="+mj-cs"/>
              </a:rPr>
              <a:t>آزمونهاي مشابه استفاده كرده اند</a:t>
            </a:r>
            <a:r>
              <a:rPr lang="en-US" sz="3600" b="1" dirty="0">
                <a:cs typeface="+mj-cs"/>
              </a:rPr>
              <a:t> </a:t>
            </a:r>
            <a:r>
              <a:rPr lang="fa-IR" sz="3600" b="1" dirty="0">
                <a:solidFill>
                  <a:srgbClr val="00B050"/>
                </a:solidFill>
              </a:rPr>
              <a:t>(جستجو و ارزیابی)</a:t>
            </a:r>
          </a:p>
          <a:p>
            <a:pPr marL="0" indent="0" algn="r" rtl="1">
              <a:buNone/>
            </a:pPr>
            <a:endParaRPr lang="en-US" sz="3600" b="1" dirty="0">
              <a:cs typeface="+mj-cs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>
                <a:solidFill>
                  <a:srgbClr val="C00000"/>
                </a:solidFill>
              </a:rPr>
              <a:t>مرحله پنجم: اجراي پژوهش و گردآوري داده ها</a:t>
            </a:r>
            <a:r>
              <a:rPr lang="fa-IR" b="1" dirty="0">
                <a:solidFill>
                  <a:srgbClr val="C00000"/>
                </a:solidFill>
              </a:rPr>
              <a:t/>
            </a:r>
            <a:br>
              <a:rPr lang="fa-IR" b="1" dirty="0">
                <a:solidFill>
                  <a:srgbClr val="C00000"/>
                </a:solidFill>
              </a:rPr>
            </a:br>
            <a:r>
              <a:rPr lang="fa-IR" b="1" dirty="0">
                <a:solidFill>
                  <a:srgbClr val="C00000"/>
                </a:solidFill>
              </a:rPr>
              <a:t>(اجراي آزمون)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744200" cy="4351338"/>
          </a:xfrm>
        </p:spPr>
        <p:txBody>
          <a:bodyPr/>
          <a:lstStyle/>
          <a:p>
            <a:pPr algn="r" rtl="1"/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شناسايي و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بازيابي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 و مطالعه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كتابها، دستنامه ها، پايان نامه ها،</a:t>
            </a:r>
            <a:r>
              <a:rPr lang="fa-IR" sz="4000" b="1" dirty="0">
                <a:latin typeface="Times New Roman" pitchFamily="18" charset="0"/>
                <a:cs typeface="Times New Roman" pitchFamily="18" charset="0"/>
              </a:rPr>
              <a:t> منابع 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اينترنتي،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 گزارشهاي </a:t>
            </a:r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مشابه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و افرادی  که تجربه های مشابه داشته اند </a:t>
            </a:r>
            <a:r>
              <a:rPr lang="fa-I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(جستجو و ارزیابی)</a:t>
            </a:r>
            <a:endParaRPr lang="fa-IR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fa-IR" sz="4000" b="1" dirty="0">
                <a:latin typeface="Times New Roman" pitchFamily="18" charset="0"/>
                <a:cs typeface="Times New Roman" pitchFamily="18" charset="0"/>
              </a:rPr>
              <a:t>شناسايي و بازيابي منابعي (از جمله 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سايتها، تجربه افراد) </a:t>
            </a:r>
            <a:r>
              <a:rPr lang="fa-IR" sz="4000" b="1" dirty="0">
                <a:latin typeface="Times New Roman" pitchFamily="18" charset="0"/>
                <a:cs typeface="Times New Roman" pitchFamily="18" charset="0"/>
              </a:rPr>
              <a:t>كه به رفع مشكلات اجرايي كمك مي 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كند 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(جستجو و ارزیابی</a:t>
            </a:r>
            <a:r>
              <a:rPr lang="fa-I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 rtl="1"/>
            <a:endParaRPr lang="fa-IR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sz="4000" b="1" dirty="0">
              <a:cs typeface="Yagut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مرحله ششم: تجزيه و تحليل داده ها و ارائه يافته ها</a:t>
            </a:r>
            <a:r>
              <a:rPr lang="fa-IR" sz="4000" b="1" dirty="0">
                <a:solidFill>
                  <a:srgbClr val="C00000"/>
                </a:solidFill>
              </a:rPr>
              <a:t> </a:t>
            </a:r>
            <a:r>
              <a:rPr lang="fa-IR" sz="4000" b="1" dirty="0" smtClean="0">
                <a:solidFill>
                  <a:srgbClr val="C00000"/>
                </a:solidFill>
              </a:rPr>
              <a:t/>
            </a:r>
            <a:br>
              <a:rPr lang="fa-IR" sz="4000" b="1" dirty="0" smtClean="0">
                <a:solidFill>
                  <a:srgbClr val="C00000"/>
                </a:solidFill>
              </a:rPr>
            </a:br>
            <a:r>
              <a:rPr lang="fa-IR" sz="4000" b="1" dirty="0" smtClean="0">
                <a:solidFill>
                  <a:srgbClr val="C00000"/>
                </a:solidFill>
              </a:rPr>
              <a:t>(</a:t>
            </a:r>
            <a:r>
              <a:rPr lang="fa-IR" sz="4000" b="1" dirty="0">
                <a:solidFill>
                  <a:srgbClr val="C00000"/>
                </a:solidFill>
              </a:rPr>
              <a:t>تحليل)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شناسايي و بازيابي كتابها و مقالاتي كه شيوه تفكر تحليلي و خلاق 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و نوشتن تحلیلی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را 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آموزش 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مي دهند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جستجو و ارزیابی)</a:t>
            </a:r>
          </a:p>
          <a:p>
            <a:pPr marL="609600" indent="-609600" algn="r" rtl="1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شناسايي 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و بازيابي معتبرترين كتابها و دستنامه هاي روش تحقيق و بويژه متوني كه به كاربرد آمار در پژوهشها پرداخته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اند</a:t>
            </a:r>
            <a:r>
              <a:rPr lang="fa-I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(جستجو و ارزیابی)</a:t>
            </a:r>
          </a:p>
          <a:p>
            <a:pPr marL="609600" indent="-609600" algn="r" rtl="1"/>
            <a:endParaRPr lang="fa-IR" sz="36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 rtl="1"/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شناسايي و بازيابي پژوهشهايي كه از آزمونها و روشهاي مشابه استفاده كرده اند</a:t>
            </a:r>
            <a:r>
              <a:rPr lang="fa-IR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(جستجو و ارزیابی)</a:t>
            </a:r>
          </a:p>
          <a:p>
            <a:pPr marL="609600" indent="-609600" algn="r" rtl="1"/>
            <a:endParaRPr lang="fa-IR" sz="36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 rtl="1"/>
            <a:r>
              <a:rPr lang="fa-IR" sz="3600" b="1" dirty="0">
                <a:latin typeface="Times New Roman" pitchFamily="18" charset="0"/>
                <a:cs typeface="Times New Roman" pitchFamily="18" charset="0"/>
              </a:rPr>
              <a:t>شناسايي و بازيابي منابع مربوط به شيوه طراحي جدولها و نمودارهاي اماري</a:t>
            </a:r>
            <a:r>
              <a:rPr lang="en-US" sz="3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a-I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جستجو، ارزیابی و استفاده)</a:t>
            </a:r>
            <a:endParaRPr lang="fa-IR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 rtl="1"/>
            <a:endParaRPr lang="en-US" sz="3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/>
              <a:t>خلاصه بحث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هدف آموزش عالی</a:t>
            </a:r>
          </a:p>
          <a:p>
            <a:pPr algn="r" rtl="1"/>
            <a:r>
              <a:rPr lang="fa-IR" dirty="0" smtClean="0"/>
              <a:t>پژوهش</a:t>
            </a:r>
          </a:p>
          <a:p>
            <a:pPr algn="r" rtl="1"/>
            <a:r>
              <a:rPr lang="fa-IR" dirty="0" smtClean="0"/>
              <a:t>مهارتهای مورد نیاز برای پیشبرد پژوهش</a:t>
            </a:r>
          </a:p>
          <a:p>
            <a:pPr algn="r" rtl="1"/>
            <a:r>
              <a:rPr lang="fa-IR" dirty="0" smtClean="0"/>
              <a:t>سواد اطلاعاتی</a:t>
            </a:r>
          </a:p>
          <a:p>
            <a:pPr algn="r" rtl="1"/>
            <a:r>
              <a:rPr lang="fa-IR" dirty="0" smtClean="0"/>
              <a:t>نقش سواد اطلاعاتی در پیشبرد فرایند پژوهش </a:t>
            </a:r>
          </a:p>
          <a:p>
            <a:pPr algn="r" rtl="1"/>
            <a:r>
              <a:rPr lang="fa-IR" dirty="0" smtClean="0"/>
              <a:t>هدایت پایان نامه و سواد اطلاعاتی</a:t>
            </a:r>
          </a:p>
          <a:p>
            <a:pPr algn="r" rtl="1"/>
            <a:r>
              <a:rPr lang="fa-IR" dirty="0" smtClean="0"/>
              <a:t>نقش استاد در تشویق دانشجو به کسب و بهره گیری از سواد اطلاعاتی برای پیشبرد پژوهش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مرحله هفتم: بحث و نتيجه گيري، و تدوين گزارش پژوهش (توليد دانش نو)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 algn="r" rtl="1"/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توانايي </a:t>
            </a:r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تركيب اطلاعات به دست آمده با </a:t>
            </a:r>
            <a:r>
              <a:rPr lang="fa-IR" sz="4000" b="1" dirty="0">
                <a:latin typeface="Times New Roman" pitchFamily="18" charset="0"/>
                <a:cs typeface="Times New Roman" pitchFamily="18" charset="0"/>
              </a:rPr>
              <a:t>دانش پيشين و </a:t>
            </a:r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توليد دانش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نو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(تفکر تحلیل و انتقادی و مهارت استفاده)</a:t>
            </a:r>
            <a:endParaRPr lang="fa-IR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 rtl="1"/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شناسايي و بازيابي دستنامه هاي مربوط به روش تدوين گزارش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پژوهش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(جستجو، ارزیابی)</a:t>
            </a:r>
            <a:endParaRPr lang="fa-IR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 rtl="1"/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شناسايي و بازيابي شيوه نامه هاي استناد دهي و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ماخذنويسي</a:t>
            </a:r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(جستجو)</a:t>
            </a:r>
            <a:endParaRPr lang="en-US" sz="3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 rtl="1"/>
            <a:r>
              <a:rPr lang="ar-SA" sz="4000" b="1" dirty="0">
                <a:latin typeface="Times New Roman" pitchFamily="18" charset="0"/>
                <a:cs typeface="Times New Roman" pitchFamily="18" charset="0"/>
              </a:rPr>
              <a:t>شناسايي كانالهاي مناسب انتشار نتايج پژوهش (مجلات، كتابها، همايشها،...) </a:t>
            </a:r>
            <a:r>
              <a:rPr lang="fa-IR" sz="3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(جستجو، ارزیابی)</a:t>
            </a:r>
          </a:p>
          <a:p>
            <a:pPr marL="609600" indent="-609600" algn="r" rtl="1"/>
            <a:r>
              <a:rPr lang="fa-IR" sz="4000" b="1" dirty="0" smtClean="0">
                <a:latin typeface="Times New Roman" pitchFamily="18" charset="0"/>
                <a:cs typeface="Times New Roman" pitchFamily="18" charset="0"/>
              </a:rPr>
              <a:t>شناسایی فرایند انتشار و توزیع دستاورد علمی </a:t>
            </a:r>
            <a:r>
              <a:rPr lang="fa-IR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(آگاهی و مهارت ارتباط)</a:t>
            </a:r>
            <a:endParaRPr lang="en-US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تأثیر سواد اطلاعاتی بر پیشبرد پژوهش</a:t>
            </a:r>
            <a:br>
              <a:rPr lang="fa-IR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fa-IR" b="1" dirty="0" smtClean="0">
              <a:solidFill>
                <a:srgbClr val="FF0000"/>
              </a:solidFill>
              <a:cs typeface="Yagut" pitchFamily="2" charset="-78"/>
            </a:endParaRPr>
          </a:p>
          <a:p>
            <a:pPr algn="r" rtl="1"/>
            <a:r>
              <a:rPr lang="fa-I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مرتبط ترین و معتبرترین ابزارهای دسترسی به اطلاعات را شناسایی می کند</a:t>
            </a:r>
          </a:p>
          <a:p>
            <a:pPr algn="r" rtl="1"/>
            <a:r>
              <a:rPr lang="fa-I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مناسب </a:t>
            </a:r>
            <a:r>
              <a:rPr lang="fa-I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ترين روش جستجو </a:t>
            </a:r>
            <a:r>
              <a:rPr lang="fa-IR" b="1" dirty="0">
                <a:latin typeface="Times New Roman" pitchFamily="18" charset="0"/>
                <a:cs typeface="Times New Roman" pitchFamily="18" charset="0"/>
              </a:rPr>
              <a:t>را مورد توجه قرار مي دهد،</a:t>
            </a:r>
          </a:p>
          <a:p>
            <a:pPr algn="r" rtl="1"/>
            <a:r>
              <a:rPr lang="fa-I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مشكلات جستجو </a:t>
            </a:r>
            <a:r>
              <a:rPr lang="fa-IR" b="1" dirty="0">
                <a:latin typeface="Times New Roman" pitchFamily="18" charset="0"/>
                <a:cs typeface="Times New Roman" pitchFamily="18" charset="0"/>
              </a:rPr>
              <a:t>را به حد اقل مي رساند،</a:t>
            </a:r>
          </a:p>
          <a:p>
            <a:pPr algn="r" rtl="1"/>
            <a:r>
              <a:rPr lang="fa-IR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مرتبط ترين و معتبرترين منابع اطلاعاتي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را براي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پژوهش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شناسايي مي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كند،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در انتخاب روش پژوهش، ابزار، جامعه، ... از </a:t>
            </a:r>
            <a:r>
              <a:rPr lang="fa-I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مناسب ترین رهنمودها </a:t>
            </a: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استفاده می کند،</a:t>
            </a:r>
          </a:p>
          <a:p>
            <a:pPr algn="r" rtl="1"/>
            <a:r>
              <a:rPr lang="fa-I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از مهارتهای فکری (تفکری تحلیلی و انتقادی) </a:t>
            </a: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در انتخاب منابع معتبر، مرور پیشینه، تجزیه و تحلیل داده ها و نتیجه گیری بهره می گیرد،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موجب</a:t>
            </a:r>
            <a:r>
              <a:rPr lang="fa-IR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تسهيل </a:t>
            </a:r>
            <a:r>
              <a:rPr lang="fa-I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پیشبرد فرايند پژوهش </a:t>
            </a:r>
            <a:r>
              <a:rPr lang="fa-IR" b="1" dirty="0">
                <a:latin typeface="Times New Roman" pitchFamily="18" charset="0"/>
                <a:cs typeface="Times New Roman" pitchFamily="18" charset="0"/>
              </a:rPr>
              <a:t>مي </a:t>
            </a: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شود.</a:t>
            </a:r>
            <a:endParaRPr lang="fa-IR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marL="0" indent="0" algn="ctr" rtl="1">
              <a:buNone/>
            </a:pPr>
            <a:r>
              <a:rPr lang="fa-IR" sz="4800" b="1" dirty="0" smtClean="0"/>
              <a:t>نقش استاد راهنما در تشویق دانشجو به کسب مهارتهای سواد اطلاعاتی</a:t>
            </a:r>
            <a:endParaRPr lang="en-US" sz="4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</a:rPr>
              <a:t>نقش استاد راهنما در کسب سواد اطلاعاتی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520" y="1825624"/>
            <a:ext cx="11440160" cy="503237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اصلی</a:t>
            </a:r>
          </a:p>
          <a:p>
            <a:pPr algn="r" rtl="1"/>
            <a:r>
              <a:rPr lang="fa-IR" dirty="0" smtClean="0"/>
              <a:t>هدایت</a:t>
            </a:r>
          </a:p>
          <a:p>
            <a:pPr algn="r" rtl="1"/>
            <a:r>
              <a:rPr lang="fa-IR" dirty="0" smtClean="0"/>
              <a:t>تشویق</a:t>
            </a:r>
          </a:p>
          <a:p>
            <a:pPr algn="r" rtl="1"/>
            <a:r>
              <a:rPr lang="fa-IR" dirty="0" smtClean="0"/>
              <a:t>کنترل و نظارت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C00000"/>
                </a:solidFill>
              </a:rPr>
              <a:t>جنبی</a:t>
            </a:r>
          </a:p>
          <a:p>
            <a:pPr marL="0" indent="0" algn="r" rtl="1">
              <a:buNone/>
            </a:pPr>
            <a:r>
              <a:rPr lang="fa-IR" dirty="0" smtClean="0"/>
              <a:t>هدایت موضوعی</a:t>
            </a:r>
          </a:p>
          <a:p>
            <a:pPr marL="0" indent="0" algn="r" rtl="1">
              <a:buNone/>
            </a:pPr>
            <a:r>
              <a:rPr lang="fa-IR" dirty="0" smtClean="0"/>
              <a:t>کنترل میزان مهارتها و دانش سواد اطلاعاتی </a:t>
            </a:r>
          </a:p>
          <a:p>
            <a:pPr marL="0" indent="0" algn="r" rtl="1">
              <a:buNone/>
            </a:pPr>
            <a:r>
              <a:rPr lang="fa-IR" dirty="0" smtClean="0"/>
              <a:t>آگاهی از مکانها و انواع برنامه های آموزشی مورد نیاز دانشجو و توصیه به شرکت در آنها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 rtl="1"/>
            <a:r>
              <a:rPr lang="fa-IR" b="1" dirty="0">
                <a:solidFill>
                  <a:srgbClr val="C00000"/>
                </a:solidFill>
              </a:rPr>
              <a:t>نقش استاد راهنما در کسب سواد اطلاعاتی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25564"/>
            <a:ext cx="11353800" cy="5397500"/>
          </a:xfrm>
        </p:spPr>
        <p:txBody>
          <a:bodyPr>
            <a:normAutofit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fa-IR" b="1" dirty="0" smtClean="0"/>
              <a:t>کنترل ارتباط انواع مدارک جستجو شده با هدف و موضوع مورد پژوهش</a:t>
            </a:r>
          </a:p>
          <a:p>
            <a:pPr algn="r" rtl="1"/>
            <a:r>
              <a:rPr lang="fa-IR" b="1" dirty="0" smtClean="0"/>
              <a:t>کنترل درستی راهبردهای جستجو</a:t>
            </a:r>
          </a:p>
          <a:p>
            <a:pPr algn="r" rtl="1"/>
            <a:r>
              <a:rPr lang="fa-IR" b="1" dirty="0" smtClean="0"/>
              <a:t>کنترل اعتبار منابع و اطلاعات بازیابی شده</a:t>
            </a:r>
          </a:p>
          <a:p>
            <a:pPr algn="r" rtl="1"/>
            <a:r>
              <a:rPr lang="fa-IR" b="1" dirty="0" smtClean="0"/>
              <a:t>کنترل بهره گیری از ابزارهای جستجوی مناسب</a:t>
            </a:r>
          </a:p>
          <a:p>
            <a:pPr algn="r" rtl="1"/>
            <a:r>
              <a:rPr lang="fa-IR" b="1" dirty="0" smtClean="0"/>
              <a:t>کنترل مطالعه منظم کتابهای روش تحقیق معتبر و مناسب</a:t>
            </a:r>
          </a:p>
          <a:p>
            <a:pPr algn="r" rtl="1"/>
            <a:r>
              <a:rPr lang="fa-IR" b="1" dirty="0" smtClean="0"/>
              <a:t>کنترل شیوه یادداشت برداری و نظم دادن به یادداشتها و منابع گردآوری شده</a:t>
            </a:r>
          </a:p>
          <a:p>
            <a:pPr algn="r" rtl="1"/>
            <a:r>
              <a:rPr lang="fa-IR" b="1" dirty="0" smtClean="0"/>
              <a:t>کنترل شیوه درست استناد دهی و نوشتن مشخصات منابع مورد استفاده </a:t>
            </a:r>
          </a:p>
          <a:p>
            <a:pPr algn="r" rtl="1"/>
            <a:r>
              <a:rPr lang="fa-IR" b="1" dirty="0" smtClean="0"/>
              <a:t>کنترل نوشتن به شیوه تحلیلی و بهره گیری درست از آمار و جدولها و نمودارها، نظریه های مشابه و متضاد و نتایج سایر پژوهشها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249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C00000"/>
                </a:solidFill>
              </a:rPr>
              <a:t>شرایط پذیرش توصیه های استاد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88040" cy="5032375"/>
          </a:xfrm>
        </p:spPr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sz="3600" b="1" dirty="0"/>
              <a:t>رابطه خوب بین استاد و </a:t>
            </a:r>
            <a:r>
              <a:rPr lang="fa-IR" sz="3600" b="1" dirty="0" smtClean="0"/>
              <a:t>دانشجو،</a:t>
            </a:r>
            <a:endParaRPr lang="fa-IR" sz="3600" b="1" dirty="0"/>
          </a:p>
          <a:p>
            <a:pPr algn="r" rtl="1"/>
            <a:r>
              <a:rPr lang="fa-IR" sz="3600" b="1" dirty="0" smtClean="0"/>
              <a:t>آگاهی استاد از محلها و برنامه های سواد اطلاعاتی،</a:t>
            </a:r>
          </a:p>
          <a:p>
            <a:pPr algn="r" rtl="1"/>
            <a:r>
              <a:rPr lang="fa-IR" sz="3600" b="1" dirty="0" smtClean="0"/>
              <a:t>تناسب بین برنامه های سواد اطلاعاتی و نیازهای دانشجو،</a:t>
            </a:r>
          </a:p>
          <a:p>
            <a:pPr algn="r" rtl="1"/>
            <a:r>
              <a:rPr lang="fa-IR" sz="3600" b="1" dirty="0" smtClean="0"/>
              <a:t>تناسب بین زمان برگزاری برنامه ها و زمان نیاز به آنها</a:t>
            </a:r>
          </a:p>
          <a:p>
            <a:pPr algn="r" rtl="1"/>
            <a:r>
              <a:rPr lang="fa-IR" sz="3600" b="1" dirty="0" smtClean="0"/>
              <a:t>شیوه های برگزاری برنامه ها،</a:t>
            </a:r>
          </a:p>
          <a:p>
            <a:pPr algn="r" rtl="1"/>
            <a:r>
              <a:rPr lang="fa-IR" sz="3600" b="1" dirty="0" smtClean="0"/>
              <a:t>سودمندی برنامه ها برای پیشبرد پژوهش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5343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4655"/>
            <a:ext cx="10515600" cy="1325563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ارزش توجه به مهارتها و دانش سواد اطلاعاتی در پیشبرد پایان نامه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10220"/>
            <a:ext cx="11353800" cy="5447780"/>
          </a:xfrm>
        </p:spPr>
        <p:txBody>
          <a:bodyPr>
            <a:normAutofit/>
          </a:bodyPr>
          <a:lstStyle/>
          <a:p>
            <a:pPr algn="r" rtl="1"/>
            <a:endParaRPr lang="fa-IR" b="1" dirty="0" smtClean="0"/>
          </a:p>
          <a:p>
            <a:pPr algn="r" rtl="1"/>
            <a:r>
              <a:rPr lang="fa-IR" sz="3200" b="1" dirty="0" smtClean="0"/>
              <a:t>انجام پژوهش با اضطراب کمتر،</a:t>
            </a:r>
          </a:p>
          <a:p>
            <a:pPr algn="r" rtl="1"/>
            <a:r>
              <a:rPr lang="fa-IR" sz="3200" b="1" dirty="0" smtClean="0"/>
              <a:t>انجام پژوهش کیفی تر،</a:t>
            </a:r>
          </a:p>
          <a:p>
            <a:pPr algn="r" rtl="1"/>
            <a:r>
              <a:rPr lang="fa-IR" sz="3200" b="1" dirty="0" smtClean="0"/>
              <a:t>افزایش سرعت در انجام پژوهش،</a:t>
            </a:r>
          </a:p>
          <a:p>
            <a:pPr algn="r" rtl="1"/>
            <a:r>
              <a:rPr lang="fa-IR" sz="3200" b="1" dirty="0" smtClean="0"/>
              <a:t>افزایش محبوبیت استاد،</a:t>
            </a:r>
          </a:p>
          <a:p>
            <a:pPr algn="r" rtl="1"/>
            <a:r>
              <a:rPr lang="fa-IR" sz="3200" b="1" dirty="0" smtClean="0"/>
              <a:t>افزایش اعتماد به استاد بعنوان فردی آگاه وماهر و حمایت گر ،</a:t>
            </a:r>
          </a:p>
          <a:p>
            <a:pPr algn="r" rtl="1"/>
            <a:r>
              <a:rPr lang="fa-IR" sz="3200" b="1" dirty="0" smtClean="0"/>
              <a:t>افزایش اعتماد به دانشجو،</a:t>
            </a:r>
          </a:p>
          <a:p>
            <a:pPr algn="r" rtl="1"/>
            <a:r>
              <a:rPr lang="fa-IR" sz="3200" b="1" dirty="0" smtClean="0"/>
              <a:t>کمک به ارتقاء رتبه علمی و اعتبار استاد و نیز دانشجو.</a:t>
            </a:r>
            <a:endParaRPr lang="en-US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0219"/>
            <a:ext cx="5349303" cy="2930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7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حمایتهای سازمانی در افزایش مهارتهای سواد اطلاعاتی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برگزاری دوره ها و کارگاه های مرتبط با مهارتهای سواد اطلاعاتی در دانشگاه</a:t>
            </a:r>
          </a:p>
          <a:p>
            <a:pPr algn="r" rtl="1"/>
            <a:r>
              <a:rPr lang="fa-IR" b="1" dirty="0" smtClean="0"/>
              <a:t>استفاده از دانشجویان سطوح بالاتر و برتر در آموزش/تشویق کسب مهارتهای سواد اطلاعاتی</a:t>
            </a:r>
          </a:p>
          <a:p>
            <a:pPr algn="r" rtl="1"/>
            <a:r>
              <a:rPr lang="fa-IR" b="1" dirty="0" smtClean="0"/>
              <a:t>استفاده از توانمندیها و فعالیتهای کتابخانه</a:t>
            </a:r>
          </a:p>
          <a:p>
            <a:pPr algn="r" rtl="1"/>
            <a:r>
              <a:rPr lang="fa-IR" b="1" dirty="0" smtClean="0"/>
              <a:t>استفاده از وب</a:t>
            </a:r>
          </a:p>
          <a:p>
            <a:pPr algn="r" rtl="1"/>
            <a:r>
              <a:rPr lang="fa-IR" b="1" dirty="0" smtClean="0"/>
              <a:t>تآسیس مرکز یادگیری/مرکز حمایت از یادگیری دانشجو،....</a:t>
            </a:r>
          </a:p>
          <a:p>
            <a:pPr algn="r" rtl="1"/>
            <a:r>
              <a:rPr lang="fa-IR" b="1" dirty="0" smtClean="0"/>
              <a:t>انتشار بروشورهای اطلاعاتی در مورد انواع مهارتها (مانند نوشتن علمی، استناد دهی، انتشار مقاله، ویراستاری مقاله، تقلب علمی...)</a:t>
            </a:r>
          </a:p>
          <a:p>
            <a:pPr algn="r" rtl="1"/>
            <a:r>
              <a:rPr lang="fa-IR" b="1" dirty="0" smtClean="0"/>
              <a:t>برگزاری همایش، نمایش اطلاعات در دسترسی، ...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52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چه باید کرد؟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516" y="1825624"/>
            <a:ext cx="11041284" cy="4945565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ضروریست استاد راهنما از روزآمد بودن اطالاعات و مهارتهای خود اطمینان داشته باشد:</a:t>
            </a:r>
            <a:endParaRPr lang="fa-IR" b="1" dirty="0">
              <a:latin typeface="Times New Roman" pitchFamily="18" charset="0"/>
              <a:cs typeface="Times New Roman" pitchFamily="18" charset="0"/>
            </a:endParaRPr>
          </a:p>
          <a:p>
            <a:pPr lvl="1" algn="r" rtl="1"/>
            <a:r>
              <a:rPr lang="fa-IR" b="1" dirty="0" smtClean="0"/>
              <a:t> از تمام امکانات موجود در دانشگاه در مورد افزایش سواد اطلاعاتی دانشجویان آگاه باشد</a:t>
            </a:r>
          </a:p>
          <a:p>
            <a:pPr lvl="1" algn="r" rtl="1"/>
            <a:r>
              <a:rPr lang="fa-IR" b="1" dirty="0" smtClean="0"/>
              <a:t>امکانات مورد نیاز را شناسایی کرده و درخواست طراحی و ایجاد آنها را از دانشگاه، کتابخانه و دانشکده داشته باشید،</a:t>
            </a:r>
          </a:p>
          <a:p>
            <a:pPr lvl="1" algn="r" rtl="1"/>
            <a:r>
              <a:rPr lang="fa-IR" b="1" dirty="0" smtClean="0"/>
              <a:t>از کلیه امکانات موجود در وب (شامل وب سایت کتابخانه دانشگاه محل خدمت و سایر وب سایتها) اطلاع داشته باشد</a:t>
            </a:r>
          </a:p>
          <a:p>
            <a:pPr algn="r" rtl="1"/>
            <a:r>
              <a:rPr lang="fa-IR" b="1" dirty="0" smtClean="0"/>
              <a:t>استاد راهنما به ارزش اطلاعات، رعایت اصول اخلاقی دسترسی و استفاده از اطلاعات، مهارتهای فکری، و اهمیت کسب مهارتهای سواد اطلاعاتی اعتقاد داشته باشد،</a:t>
            </a:r>
          </a:p>
          <a:p>
            <a:pPr algn="r" rtl="1"/>
            <a:r>
              <a:rPr lang="fa-IR" b="1" dirty="0" smtClean="0"/>
              <a:t>استاد راهنما خود پژوهشگر بوده، از مهارتهای سواد اطلاعاتی برخوردار باشد و تجربه کافی در تولید و انتشار دستاوردهای علمی را داشته باشد.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0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چه باید کرد؟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36766" cy="5032375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برخورداری از رفتار و منش درست در برخورد با دانشجو (یادآوری شرایط مشابه دانشجو در زمانی که استاد اولین تجربه پژوهشی خود را داشته)،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عدم پذیرش دانشجویی که در حوزه تخصصی شما کار نمی کند،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شناسایی قابلیتها، دانش و علاقه دانشجو،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طراحی یک برنامه یادگیری برای هر دانشجو،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کنترل مباحث آموخته شده (مانند مهارتهای سواد اطلاعاتی) و کاربرد آن در فرایند پژوهش،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کار به صورت تیمی </a:t>
            </a:r>
            <a:r>
              <a:rPr lang="fa-IR" sz="2600" b="1" dirty="0" smtClean="0">
                <a:latin typeface="Times New Roman" pitchFamily="18" charset="0"/>
                <a:cs typeface="Times New Roman" pitchFamily="18" charset="0"/>
              </a:rPr>
              <a:t>(از نظر موضوعی، نرم افزارها، تحلیلهای آماری، مفاهیم پژوهشی...)،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ارتباط منظم رسمی و غیر رسمی با دانشجو،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اطمینان از اینکه ارتباط با دانشجو و جلسه ها موثر بوده است،</a:t>
            </a:r>
          </a:p>
          <a:p>
            <a:pPr algn="r" rtl="1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استفاده از سایر استادان، دانشگاه و دانشجویان برای کمک به دانشجو (ارزش تعامل).</a:t>
            </a:r>
          </a:p>
          <a:p>
            <a:pPr algn="r" rtl="1"/>
            <a:endParaRPr lang="fa-IR" b="1" dirty="0" smtClean="0"/>
          </a:p>
        </p:txBody>
      </p:sp>
    </p:spTree>
    <p:extLst>
      <p:ext uri="{BB962C8B-B14F-4D97-AF65-F5344CB8AC3E}">
        <p14:creationId xmlns:p14="http://schemas.microsoft.com/office/powerpoint/2010/main" val="35573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097"/>
            <a:ext cx="10515600" cy="1325563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هدف آموزش عالی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تولید دانش برای حل مشکلات جامعه با فراهم کردن امکانات پژوهشی،</a:t>
            </a:r>
          </a:p>
          <a:p>
            <a:pPr algn="r" rtl="1"/>
            <a:r>
              <a:rPr lang="fa-IR" dirty="0"/>
              <a:t>کمک به تولید دانش کیفی و کاربردی با فراهم کردن امکانات </a:t>
            </a:r>
            <a:r>
              <a:rPr lang="fa-IR" dirty="0" smtClean="0"/>
              <a:t>لازم،</a:t>
            </a:r>
            <a:endParaRPr lang="en-US" dirty="0"/>
          </a:p>
          <a:p>
            <a:pPr algn="r" rtl="1"/>
            <a:r>
              <a:rPr lang="fa-IR" dirty="0" smtClean="0"/>
              <a:t>کمک </a:t>
            </a:r>
            <a:r>
              <a:rPr lang="fa-IR" dirty="0"/>
              <a:t>به دانشجو در کسب دانش و نیز تبحرهای علمی مورد نیاز برای ادامه فعالیتهای علمی و یا کار در </a:t>
            </a:r>
            <a:r>
              <a:rPr lang="fa-IR" dirty="0" smtClean="0"/>
              <a:t>بازار، </a:t>
            </a:r>
          </a:p>
          <a:p>
            <a:pPr algn="r" rtl="1"/>
            <a:r>
              <a:rPr lang="fa-IR" dirty="0" smtClean="0"/>
              <a:t>کمک به پیشبرد پایان </a:t>
            </a:r>
            <a:r>
              <a:rPr lang="fa-IR" dirty="0"/>
              <a:t>نامه </a:t>
            </a:r>
            <a:r>
              <a:rPr lang="fa-IR" dirty="0" smtClean="0"/>
              <a:t>بعنوان یکی </a:t>
            </a:r>
            <a:r>
              <a:rPr lang="fa-IR" dirty="0"/>
              <a:t>از جلوه های آموزشی </a:t>
            </a:r>
            <a:r>
              <a:rPr lang="fa-IR" dirty="0" smtClean="0"/>
              <a:t>و در نتیجه رشد دانش </a:t>
            </a:r>
            <a:r>
              <a:rPr lang="fa-IR" dirty="0"/>
              <a:t>و مهارتهای </a:t>
            </a:r>
            <a:r>
              <a:rPr lang="fa-IR" dirty="0" smtClean="0"/>
              <a:t>دانشجو.</a:t>
            </a:r>
          </a:p>
          <a:p>
            <a:pPr marL="0" indent="0" rtl="1">
              <a:buNone/>
            </a:pPr>
            <a:r>
              <a:rPr lang="fa-IR" dirty="0"/>
              <a:t> 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solidFill>
                  <a:srgbClr val="C00000"/>
                </a:solidFill>
              </a:rPr>
              <a:t>چه باید کرد؟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r>
              <a:rPr lang="fa-IR" b="1" dirty="0" smtClean="0"/>
              <a:t>درخواست افزون درس مهارتهای تفکر انتقادی و تحلیلی بعنوان درس پیشنیاز به تمام رشته ها در مقطع کارشناسی و ارشد</a:t>
            </a:r>
          </a:p>
          <a:p>
            <a:pPr algn="r" rtl="1"/>
            <a:r>
              <a:rPr lang="fa-IR" b="1" dirty="0" smtClean="0"/>
              <a:t>برگزاری کارگاه های حضوری، مجازی برای استادان </a:t>
            </a:r>
          </a:p>
          <a:p>
            <a:pPr algn="r" rtl="1"/>
            <a:r>
              <a:rPr lang="fa-IR" b="1" dirty="0" smtClean="0"/>
              <a:t>تولید بروشورهای اطلاعاتی برای استادان و دانشجویان</a:t>
            </a:r>
          </a:p>
          <a:p>
            <a:pPr algn="r" rtl="1"/>
            <a:r>
              <a:rPr lang="fa-IR" b="1" dirty="0" smtClean="0"/>
              <a:t>برگزاری کارگاه های سواد اطلاعاتی در شروع ترم در تمام مقطع ها به مناسبت نیاز </a:t>
            </a:r>
          </a:p>
          <a:p>
            <a:pPr algn="r" rtl="1"/>
            <a:r>
              <a:rPr lang="fa-IR" b="1" dirty="0" smtClean="0"/>
              <a:t>برگزاری کارگاه های سواد اطلاعاتی ویژه در زمان انتخاب موضوع پایان نامه و نیز به مناسبت نیاز در طول دوره پیشبرد پایان نامه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35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37" y="101663"/>
            <a:ext cx="11597833" cy="649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42876" y="1036320"/>
            <a:ext cx="3055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</a:rPr>
              <a:t>Information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سرشت آموزش عالی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657" y="1662338"/>
            <a:ext cx="8937172" cy="5032375"/>
          </a:xfrm>
        </p:spPr>
        <p:txBody>
          <a:bodyPr/>
          <a:lstStyle/>
          <a:p>
            <a:pPr algn="r" rtl="1"/>
            <a:endParaRPr lang="fa-I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آموزش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عالی </a:t>
            </a:r>
            <a:r>
              <a:rPr lang="fa-I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راهبرد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جوامع دانش محور برای تربیت متخصصان و بالا بردن توان آنها در استفاده از علوم و فناوری برای </a:t>
            </a:r>
            <a:r>
              <a:rPr lang="fa-I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توسعه جامعه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است،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پرورش دهنده ذهن </a:t>
            </a: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های تحلیلگر، پویا و خلاق برای پاسخ به مسائل اجتماعی، اقتصادی و </a:t>
            </a:r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...،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تولید کننده دانش از طریق آموزش و پژوهش.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research process steps"/>
          <p:cNvSpPr>
            <a:spLocks noChangeAspect="1" noChangeArrowheads="1"/>
          </p:cNvSpPr>
          <p:nvPr/>
        </p:nvSpPr>
        <p:spPr bwMode="auto">
          <a:xfrm>
            <a:off x="155575" y="-249078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research process steps"/>
          <p:cNvSpPr>
            <a:spLocks noChangeAspect="1" noChangeArrowheads="1"/>
          </p:cNvSpPr>
          <p:nvPr/>
        </p:nvSpPr>
        <p:spPr bwMode="auto">
          <a:xfrm>
            <a:off x="307975" y="-233838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6" t="22500" r="-4786" b="-3813"/>
          <a:stretch/>
        </p:blipFill>
        <p:spPr bwMode="auto">
          <a:xfrm>
            <a:off x="155575" y="1136188"/>
            <a:ext cx="12417425" cy="594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89274" y="109537"/>
            <a:ext cx="4824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C00000"/>
                </a:solidFill>
              </a:rPr>
              <a:t>سرشت پژوهش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4" y="201840"/>
            <a:ext cx="10515600" cy="1325563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پژوهش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742" y="1317171"/>
            <a:ext cx="10537371" cy="5682343"/>
          </a:xfrm>
        </p:spPr>
        <p:txBody>
          <a:bodyPr>
            <a:normAutofit/>
          </a:bodyPr>
          <a:lstStyle/>
          <a:p>
            <a:pPr algn="r" rtl="1"/>
            <a:r>
              <a:rPr lang="fa-IR" altLang="fa-IR" b="1" dirty="0"/>
              <a:t>مجموعه ای از فعالیتهای نظام مند است که بر اساس قوانین و اصولی مشخص انجام می پذیرد تا به </a:t>
            </a:r>
            <a:r>
              <a:rPr lang="fa-IR" altLang="fa-IR" b="1" dirty="0">
                <a:solidFill>
                  <a:schemeClr val="accent2"/>
                </a:solidFill>
              </a:rPr>
              <a:t>کشف نظم، بي نظمی یا رابطه هایی</a:t>
            </a:r>
            <a:r>
              <a:rPr lang="fa-IR" altLang="fa-IR" b="1" dirty="0"/>
              <a:t> </a:t>
            </a:r>
            <a:r>
              <a:rPr lang="fa-IR" altLang="fa-IR" b="1" dirty="0" smtClean="0"/>
              <a:t>بینجامد،</a:t>
            </a:r>
          </a:p>
          <a:p>
            <a:pPr algn="r" rtl="1"/>
            <a:r>
              <a:rPr lang="fa-IR" altLang="fa-IR" b="1" dirty="0"/>
              <a:t>تلاشي است براي </a:t>
            </a:r>
            <a:r>
              <a:rPr lang="fa-IR" altLang="fa-IR" b="1" dirty="0">
                <a:solidFill>
                  <a:schemeClr val="accent2"/>
                </a:solidFill>
              </a:rPr>
              <a:t>پيدا كردن راه حل </a:t>
            </a:r>
            <a:r>
              <a:rPr lang="fa-IR" altLang="fa-IR" b="1" dirty="0"/>
              <a:t>يك مسأله و بر طرف كردن مشكل،</a:t>
            </a:r>
          </a:p>
          <a:p>
            <a:pPr algn="r" rtl="1"/>
            <a:r>
              <a:rPr lang="fa-IR" altLang="fa-IR" b="1" dirty="0"/>
              <a:t>فرايندي است </a:t>
            </a:r>
            <a:r>
              <a:rPr lang="fa-IR" altLang="fa-IR" b="1" dirty="0">
                <a:solidFill>
                  <a:schemeClr val="accent2"/>
                </a:solidFill>
              </a:rPr>
              <a:t>خلاقانه و اكتشافي </a:t>
            </a:r>
            <a:r>
              <a:rPr lang="fa-IR" altLang="fa-IR" b="1" dirty="0"/>
              <a:t>براي كسب دانش،</a:t>
            </a:r>
          </a:p>
          <a:p>
            <a:pPr algn="r" rtl="1"/>
            <a:r>
              <a:rPr lang="fa-IR" altLang="fa-IR" b="1" dirty="0">
                <a:solidFill>
                  <a:schemeClr val="accent2"/>
                </a:solidFill>
              </a:rPr>
              <a:t>تجسسي</a:t>
            </a:r>
            <a:r>
              <a:rPr lang="fa-IR" altLang="fa-IR" b="1" dirty="0" smtClean="0"/>
              <a:t> </a:t>
            </a:r>
            <a:r>
              <a:rPr lang="fa-IR" altLang="fa-IR" b="1" dirty="0"/>
              <a:t>است منظم براي كشف واقعيت،</a:t>
            </a:r>
          </a:p>
          <a:p>
            <a:pPr algn="r" rtl="1"/>
            <a:endParaRPr lang="fa-IR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a-IR" b="1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a-I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انتظار </a:t>
            </a:r>
            <a:r>
              <a:rPr lang="fa-IR" b="1" dirty="0">
                <a:latin typeface="Times New Roman" pitchFamily="18" charset="0"/>
                <a:cs typeface="Times New Roman" pitchFamily="18" charset="0"/>
              </a:rPr>
              <a:t>می رود بر دانش موجود </a:t>
            </a: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بیفزاید،</a:t>
            </a:r>
          </a:p>
          <a:p>
            <a:pPr marL="0" indent="0" algn="ctr" rtl="1">
              <a:buNone/>
            </a:pPr>
            <a:r>
              <a:rPr lang="fa-IR" b="1" dirty="0">
                <a:latin typeface="Times New Roman" pitchFamily="18" charset="0"/>
                <a:cs typeface="Times New Roman" pitchFamily="18" charset="0"/>
              </a:rPr>
              <a:t>دستاورد آن در راستای حل مسائل و مشکلات استفاده می </a:t>
            </a: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شود.</a:t>
            </a:r>
            <a:endParaRPr lang="fa-IR" b="1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a-IR" b="1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a-IR" altLang="fa-IR" b="1" dirty="0"/>
          </a:p>
          <a:p>
            <a:endParaRPr lang="en-US" altLang="fa-IR" dirty="0"/>
          </a:p>
          <a:p>
            <a:pPr algn="r" rtl="1"/>
            <a:endParaRPr lang="fa-IR" altLang="fa-IR" b="1" dirty="0">
              <a:solidFill>
                <a:srgbClr val="FF0000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121228" y="1328054"/>
            <a:ext cx="10461171" cy="4060373"/>
          </a:xfrm>
          <a:prstGeom prst="downArrowCallout">
            <a:avLst>
              <a:gd name="adj1" fmla="val 22855"/>
              <a:gd name="adj2" fmla="val 25000"/>
              <a:gd name="adj3" fmla="val 25000"/>
              <a:gd name="adj4" fmla="val 66076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203" y="0"/>
            <a:ext cx="10515600" cy="1325563"/>
          </a:xfrm>
        </p:spPr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فرایند پژوهش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713673"/>
              </p:ext>
            </p:extLst>
          </p:nvPr>
        </p:nvGraphicFramePr>
        <p:xfrm>
          <a:off x="838200" y="1301859"/>
          <a:ext cx="10832024" cy="5556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2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algn="ctr" rtl="1"/>
            <a:r>
              <a:rPr lang="fa-IR" altLang="fa-IR" b="1" dirty="0" smtClean="0">
                <a:solidFill>
                  <a:srgbClr val="FF0000"/>
                </a:solidFill>
              </a:rPr>
              <a:t>مراحل شكل گيري مسئله</a:t>
            </a:r>
            <a:r>
              <a:rPr lang="fa-IR" altLang="fa-IR" dirty="0" smtClean="0"/>
              <a:t/>
            </a:r>
            <a:br>
              <a:rPr lang="fa-IR" altLang="fa-IR" dirty="0" smtClean="0"/>
            </a:br>
            <a:r>
              <a:rPr lang="fa-IR" altLang="fa-IR" sz="2800" b="1" dirty="0"/>
              <a:t>از آگاهي </a:t>
            </a:r>
            <a:r>
              <a:rPr lang="fa-IR" altLang="fa-IR" sz="2800" b="1" dirty="0" smtClean="0"/>
              <a:t>تا مسئله پژوهش</a:t>
            </a:r>
            <a:endParaRPr lang="en-US" altLang="fa-IR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458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78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</a:rPr>
              <a:t>پیش نیازهای پژوهش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ذهن جستجوگر، </a:t>
            </a:r>
          </a:p>
          <a:p>
            <a:pPr algn="r" rtl="1"/>
            <a:r>
              <a:rPr lang="fa-IR" dirty="0" smtClean="0"/>
              <a:t>آگاهی نسبت به قالبهای انتشار اطلاعات،</a:t>
            </a:r>
          </a:p>
          <a:p>
            <a:pPr algn="r" rtl="1"/>
            <a:r>
              <a:rPr lang="fa-IR" dirty="0" smtClean="0"/>
              <a:t>مهارت دستیابی به اطلاعات،</a:t>
            </a:r>
          </a:p>
          <a:p>
            <a:pPr algn="r" rtl="1"/>
            <a:r>
              <a:rPr lang="fa-IR" dirty="0" smtClean="0"/>
              <a:t>دانش مرتبط با اطلاعات و قالبها و راه های ارائه آن،</a:t>
            </a:r>
          </a:p>
          <a:p>
            <a:pPr algn="r" rtl="1"/>
            <a:r>
              <a:rPr lang="fa-IR" dirty="0"/>
              <a:t>دانش و مهارت انتخاب اطلاعات معتبر</a:t>
            </a:r>
            <a:r>
              <a:rPr lang="fa-IR" dirty="0" smtClean="0"/>
              <a:t>،</a:t>
            </a:r>
          </a:p>
          <a:p>
            <a:pPr algn="r" rtl="1"/>
            <a:r>
              <a:rPr lang="fa-IR" dirty="0" smtClean="0"/>
              <a:t>مهارتهای </a:t>
            </a:r>
            <a:r>
              <a:rPr lang="fa-IR" dirty="0"/>
              <a:t>نوشتاری</a:t>
            </a:r>
          </a:p>
          <a:p>
            <a:pPr algn="r" rtl="1"/>
            <a:r>
              <a:rPr lang="fa-IR" dirty="0" smtClean="0"/>
              <a:t>دانش انتشار دستاورد علمی،</a:t>
            </a:r>
          </a:p>
          <a:p>
            <a:pPr algn="r" rt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376462">
            <a:off x="517668" y="4522009"/>
            <a:ext cx="7151914" cy="1015663"/>
          </a:xfrm>
          <a:prstGeom prst="rect">
            <a:avLst/>
          </a:prstGeom>
          <a:solidFill>
            <a:schemeClr val="accent4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000" b="1" dirty="0" smtClean="0"/>
          </a:p>
          <a:p>
            <a:pPr algn="ctr" rtl="1"/>
            <a:r>
              <a:rPr lang="fa-IR" sz="2000" b="1" dirty="0" smtClean="0"/>
              <a:t>پایگاه های اطلاعاتی، فهرستهای کتابخانه ای، وب، کتابفروشیها، موتورهای جستجو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 rot="20376462">
            <a:off x="174172" y="2799974"/>
            <a:ext cx="7151914" cy="1015663"/>
          </a:xfrm>
          <a:prstGeom prst="rect">
            <a:avLst/>
          </a:prstGeom>
          <a:solidFill>
            <a:schemeClr val="accent4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endParaRPr lang="fa-IR" sz="2000" b="1" dirty="0" smtClean="0"/>
          </a:p>
          <a:p>
            <a:pPr algn="ctr" rtl="1"/>
            <a:r>
              <a:rPr lang="fa-IR" sz="2000" b="1" dirty="0" smtClean="0"/>
              <a:t>مجله، کتاب، مجموعه مقاله ها، دانشنامه ها، پایان نامه ها، گزارشهای پژوهشی و سایر منابع خاکستری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 rot="20376462">
            <a:off x="381323" y="3962685"/>
            <a:ext cx="7151914" cy="523220"/>
          </a:xfrm>
          <a:prstGeom prst="rect">
            <a:avLst/>
          </a:prstGeom>
          <a:solidFill>
            <a:schemeClr val="accent4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 smtClean="0"/>
              <a:t>مهارتهای جستجو</a:t>
            </a:r>
          </a:p>
        </p:txBody>
      </p:sp>
      <p:sp>
        <p:nvSpPr>
          <p:cNvPr id="9" name="Explosion 1 8"/>
          <p:cNvSpPr/>
          <p:nvPr/>
        </p:nvSpPr>
        <p:spPr>
          <a:xfrm>
            <a:off x="3782576" y="694730"/>
            <a:ext cx="5359077" cy="60419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47023" y="2835622"/>
            <a:ext cx="25942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fa-IR" b="1" dirty="0" smtClean="0"/>
          </a:p>
          <a:p>
            <a:pPr algn="ctr" rtl="1"/>
            <a:r>
              <a:rPr lang="fa-IR" sz="2800" b="1" dirty="0" smtClean="0">
                <a:solidFill>
                  <a:schemeClr val="bg1"/>
                </a:solidFill>
              </a:rPr>
              <a:t>مهارت </a:t>
            </a:r>
            <a:r>
              <a:rPr lang="fa-IR" sz="2800" b="1" dirty="0">
                <a:solidFill>
                  <a:schemeClr val="bg1"/>
                </a:solidFill>
              </a:rPr>
              <a:t>تفکر انتقادی و تحلیلی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9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2078</Words>
  <Application>Microsoft Office PowerPoint</Application>
  <PresentationFormat>Widescreen</PresentationFormat>
  <Paragraphs>225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Angsana New</vt:lpstr>
      <vt:lpstr>Arial</vt:lpstr>
      <vt:lpstr>Calibri</vt:lpstr>
      <vt:lpstr>Calibri Light</vt:lpstr>
      <vt:lpstr>Times New Roman</vt:lpstr>
      <vt:lpstr>Yagut</vt:lpstr>
      <vt:lpstr>Office Theme</vt:lpstr>
      <vt:lpstr>سواد اطلاعاتی، پژوهش و هدایت دانشجو</vt:lpstr>
      <vt:lpstr>خلاصه بحث</vt:lpstr>
      <vt:lpstr>هدف آموزش عالی</vt:lpstr>
      <vt:lpstr>سرشت آموزش عالی </vt:lpstr>
      <vt:lpstr>PowerPoint Presentation</vt:lpstr>
      <vt:lpstr>پژوهش</vt:lpstr>
      <vt:lpstr>فرایند پژوهش</vt:lpstr>
      <vt:lpstr>مراحل شكل گيري مسئله از آگاهي تا مسئله پژوهش</vt:lpstr>
      <vt:lpstr>پیش نیازهای پژوهش</vt:lpstr>
      <vt:lpstr>PowerPoint Presentation</vt:lpstr>
      <vt:lpstr>سواد اطلاعاتی</vt:lpstr>
      <vt:lpstr>مهارتهای سواد اطلاعاتی</vt:lpstr>
      <vt:lpstr>هفت گام پژوهش</vt:lpstr>
      <vt:lpstr>گام نخست: یافتن زمينه و موضوع مناسب براي تحقيق  (مسئله يابي )</vt:lpstr>
      <vt:lpstr>گام دوم: مطالعه و مرور پيشينه نظري و پژوهشي (دستيابي به دانش پيشين) </vt:lpstr>
      <vt:lpstr> مرحله سوم: تدوين پرسش ها و يا فرضيه هاي پژوهش </vt:lpstr>
      <vt:lpstr> گام چهارم: تعيين روش تحقيق، ابزار و آزمونهاي آماري   (روش شناسي) </vt:lpstr>
      <vt:lpstr>مرحله پنجم: اجراي پژوهش و گردآوري داده ها (اجراي آزمون) </vt:lpstr>
      <vt:lpstr>مرحله ششم: تجزيه و تحليل داده ها و ارائه يافته ها  (تحليل) </vt:lpstr>
      <vt:lpstr>مرحله هفتم: بحث و نتيجه گيري، و تدوين گزارش پژوهش (توليد دانش نو) </vt:lpstr>
      <vt:lpstr>تأثیر سواد اطلاعاتی بر پیشبرد پژوهش </vt:lpstr>
      <vt:lpstr>PowerPoint Presentation</vt:lpstr>
      <vt:lpstr>نقش استاد راهنما در کسب سواد اطلاعاتی</vt:lpstr>
      <vt:lpstr>نقش استاد راهنما در کسب سواد اطلاعاتی</vt:lpstr>
      <vt:lpstr>شرایط پذیرش توصیه های استاد</vt:lpstr>
      <vt:lpstr>ارزش توجه به مهارتها و دانش سواد اطلاعاتی در پیشبرد پایان نامه</vt:lpstr>
      <vt:lpstr>حمایتهای سازمانی در افزایش مهارتهای سواد اطلاعاتی</vt:lpstr>
      <vt:lpstr>چه باید کرد؟</vt:lpstr>
      <vt:lpstr>چه باید کرد؟</vt:lpstr>
      <vt:lpstr>چه باید کرد؟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سواد اطلاعاتی و فعالیتهای علمی /پژوهش و هدایت دانشجو</dc:title>
  <dc:creator>HDesktop</dc:creator>
  <cp:lastModifiedBy>user</cp:lastModifiedBy>
  <cp:revision>92</cp:revision>
  <dcterms:created xsi:type="dcterms:W3CDTF">2017-08-05T05:32:15Z</dcterms:created>
  <dcterms:modified xsi:type="dcterms:W3CDTF">2017-08-08T07:27:18Z</dcterms:modified>
</cp:coreProperties>
</file>