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59" r:id="rId4"/>
    <p:sldId id="260" r:id="rId5"/>
    <p:sldId id="307" r:id="rId6"/>
    <p:sldId id="308" r:id="rId7"/>
    <p:sldId id="306" r:id="rId8"/>
    <p:sldId id="309" r:id="rId9"/>
    <p:sldId id="310" r:id="rId10"/>
    <p:sldId id="311" r:id="rId11"/>
    <p:sldId id="312" r:id="rId12"/>
    <p:sldId id="313" r:id="rId13"/>
    <p:sldId id="314" r:id="rId14"/>
    <p:sldId id="315" r:id="rId15"/>
    <p:sldId id="316" r:id="rId16"/>
    <p:sldId id="317" r:id="rId17"/>
    <p:sldId id="334" r:id="rId18"/>
    <p:sldId id="318" r:id="rId19"/>
    <p:sldId id="319" r:id="rId20"/>
    <p:sldId id="320" r:id="rId21"/>
    <p:sldId id="321" r:id="rId22"/>
    <p:sldId id="322" r:id="rId23"/>
    <p:sldId id="323" r:id="rId24"/>
    <p:sldId id="324" r:id="rId25"/>
    <p:sldId id="325" r:id="rId26"/>
    <p:sldId id="335" r:id="rId27"/>
    <p:sldId id="326" r:id="rId28"/>
    <p:sldId id="327" r:id="rId29"/>
    <p:sldId id="328" r:id="rId30"/>
    <p:sldId id="329" r:id="rId31"/>
    <p:sldId id="330" r:id="rId32"/>
    <p:sldId id="331" r:id="rId33"/>
    <p:sldId id="332" r:id="rId34"/>
    <p:sldId id="333"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F2FDF7"/>
    <a:srgbClr val="80004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9" autoAdjust="0"/>
    <p:restoredTop sz="92980" autoAdjust="0"/>
  </p:normalViewPr>
  <p:slideViewPr>
    <p:cSldViewPr snapToObjects="1">
      <p:cViewPr>
        <p:scale>
          <a:sx n="75" d="100"/>
          <a:sy n="75" d="100"/>
        </p:scale>
        <p:origin x="-1386" y="-60"/>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E656D9-1C4A-4961-B822-69096B61503C}" type="slidenum">
              <a:rPr lang="en-US" altLang="en-US"/>
              <a:pPr>
                <a:defRPr/>
              </a:pPr>
              <a:t>‹#›</a:t>
            </a:fld>
            <a:endParaRPr lang="en-US" altLang="en-US"/>
          </a:p>
        </p:txBody>
      </p:sp>
    </p:spTree>
    <p:extLst>
      <p:ext uri="{BB962C8B-B14F-4D97-AF65-F5344CB8AC3E}">
        <p14:creationId xmlns:p14="http://schemas.microsoft.com/office/powerpoint/2010/main" val="416058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A8C3428-5E3E-498C-82A5-68033D91C828}" type="slidenum">
              <a:rPr lang="en-US" altLang="en-US"/>
              <a:pPr>
                <a:defRPr/>
              </a:pPr>
              <a:t>‹#›</a:t>
            </a:fld>
            <a:endParaRPr lang="en-US" altLang="en-US"/>
          </a:p>
        </p:txBody>
      </p:sp>
    </p:spTree>
    <p:extLst>
      <p:ext uri="{BB962C8B-B14F-4D97-AF65-F5344CB8AC3E}">
        <p14:creationId xmlns:p14="http://schemas.microsoft.com/office/powerpoint/2010/main" val="2020483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8C3428-5E3E-498C-82A5-68033D91C828}" type="slidenum">
              <a:rPr lang="en-US" altLang="en-US" smtClean="0"/>
              <a:pPr>
                <a:defRPr/>
              </a:pPr>
              <a:t>7</a:t>
            </a:fld>
            <a:endParaRPr lang="en-US" altLang="en-US"/>
          </a:p>
        </p:txBody>
      </p:sp>
    </p:spTree>
    <p:extLst>
      <p:ext uri="{BB962C8B-B14F-4D97-AF65-F5344CB8AC3E}">
        <p14:creationId xmlns:p14="http://schemas.microsoft.com/office/powerpoint/2010/main" val="110768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userDrawn="1"/>
        </p:nvPicPr>
        <p:blipFill>
          <a:blip r:embed="rId2">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5DC3EA8F-0EA2-4DF5-B4D2-242720A40D53}" type="slidenum">
              <a:rPr lang="en-US" altLang="en-US"/>
              <a:pPr>
                <a:defRPr/>
              </a:pPr>
              <a:t>‹#›</a:t>
            </a:fld>
            <a:endParaRPr lang="en-US" altLang="en-US"/>
          </a:p>
        </p:txBody>
      </p:sp>
    </p:spTree>
    <p:extLst>
      <p:ext uri="{BB962C8B-B14F-4D97-AF65-F5344CB8AC3E}">
        <p14:creationId xmlns:p14="http://schemas.microsoft.com/office/powerpoint/2010/main" val="35542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5473A9-0787-4D84-AF9F-AFC5D5D1F733}" type="slidenum">
              <a:rPr lang="en-US" altLang="en-US"/>
              <a:pPr>
                <a:defRPr/>
              </a:pPr>
              <a:t>‹#›</a:t>
            </a:fld>
            <a:endParaRPr lang="en-US" altLang="en-US"/>
          </a:p>
        </p:txBody>
      </p:sp>
    </p:spTree>
    <p:extLst>
      <p:ext uri="{BB962C8B-B14F-4D97-AF65-F5344CB8AC3E}">
        <p14:creationId xmlns:p14="http://schemas.microsoft.com/office/powerpoint/2010/main" val="388220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986424-A0DB-404B-B5B6-A3BF737F99D5}" type="slidenum">
              <a:rPr lang="en-US" altLang="en-US"/>
              <a:pPr>
                <a:defRPr/>
              </a:pPr>
              <a:t>‹#›</a:t>
            </a:fld>
            <a:endParaRPr lang="en-US" altLang="en-US"/>
          </a:p>
        </p:txBody>
      </p:sp>
    </p:spTree>
    <p:extLst>
      <p:ext uri="{BB962C8B-B14F-4D97-AF65-F5344CB8AC3E}">
        <p14:creationId xmlns:p14="http://schemas.microsoft.com/office/powerpoint/2010/main" val="122294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C03E77-5694-42C3-BDF8-E560BDD4B986}" type="slidenum">
              <a:rPr lang="en-US" altLang="en-US"/>
              <a:pPr>
                <a:defRPr/>
              </a:pPr>
              <a:t>‹#›</a:t>
            </a:fld>
            <a:endParaRPr lang="en-US" altLang="en-US"/>
          </a:p>
        </p:txBody>
      </p:sp>
    </p:spTree>
    <p:extLst>
      <p:ext uri="{BB962C8B-B14F-4D97-AF65-F5344CB8AC3E}">
        <p14:creationId xmlns:p14="http://schemas.microsoft.com/office/powerpoint/2010/main" val="171270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BF5DB2-0897-42DD-ADA0-AE888C7D8E0A}" type="slidenum">
              <a:rPr lang="en-US" altLang="en-US"/>
              <a:pPr>
                <a:defRPr/>
              </a:pPr>
              <a:t>‹#›</a:t>
            </a:fld>
            <a:endParaRPr lang="en-US" altLang="en-US"/>
          </a:p>
        </p:txBody>
      </p:sp>
    </p:spTree>
    <p:extLst>
      <p:ext uri="{BB962C8B-B14F-4D97-AF65-F5344CB8AC3E}">
        <p14:creationId xmlns:p14="http://schemas.microsoft.com/office/powerpoint/2010/main" val="188705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460EC7-2505-4528-9590-2EC514384895}" type="slidenum">
              <a:rPr lang="en-US" altLang="en-US"/>
              <a:pPr>
                <a:defRPr/>
              </a:pPr>
              <a:t>‹#›</a:t>
            </a:fld>
            <a:endParaRPr lang="en-US" altLang="en-US"/>
          </a:p>
        </p:txBody>
      </p:sp>
    </p:spTree>
    <p:extLst>
      <p:ext uri="{BB962C8B-B14F-4D97-AF65-F5344CB8AC3E}">
        <p14:creationId xmlns:p14="http://schemas.microsoft.com/office/powerpoint/2010/main" val="223720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F9B259-E29B-43A3-BD0B-50AE98BE475D}" type="slidenum">
              <a:rPr lang="en-US" altLang="en-US"/>
              <a:pPr>
                <a:defRPr/>
              </a:pPr>
              <a:t>‹#›</a:t>
            </a:fld>
            <a:endParaRPr lang="en-US" altLang="en-US"/>
          </a:p>
        </p:txBody>
      </p:sp>
    </p:spTree>
    <p:extLst>
      <p:ext uri="{BB962C8B-B14F-4D97-AF65-F5344CB8AC3E}">
        <p14:creationId xmlns:p14="http://schemas.microsoft.com/office/powerpoint/2010/main" val="4472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9A2966-8A88-4E15-BB0E-D2ACA4832299}" type="slidenum">
              <a:rPr lang="en-US" altLang="en-US"/>
              <a:pPr>
                <a:defRPr/>
              </a:pPr>
              <a:t>‹#›</a:t>
            </a:fld>
            <a:endParaRPr lang="en-US" altLang="en-US"/>
          </a:p>
        </p:txBody>
      </p:sp>
    </p:spTree>
    <p:extLst>
      <p:ext uri="{BB962C8B-B14F-4D97-AF65-F5344CB8AC3E}">
        <p14:creationId xmlns:p14="http://schemas.microsoft.com/office/powerpoint/2010/main" val="89181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3D0BD9-80BF-483B-8AF9-918FD80B3DA1}" type="slidenum">
              <a:rPr lang="en-US" altLang="en-US"/>
              <a:pPr>
                <a:defRPr/>
              </a:pPr>
              <a:t>‹#›</a:t>
            </a:fld>
            <a:endParaRPr lang="en-US" altLang="en-US"/>
          </a:p>
        </p:txBody>
      </p:sp>
    </p:spTree>
    <p:extLst>
      <p:ext uri="{BB962C8B-B14F-4D97-AF65-F5344CB8AC3E}">
        <p14:creationId xmlns:p14="http://schemas.microsoft.com/office/powerpoint/2010/main" val="308170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8D92EA-5836-466D-A68E-7D66DCE070EA}" type="slidenum">
              <a:rPr lang="en-US" altLang="en-US"/>
              <a:pPr>
                <a:defRPr/>
              </a:pPr>
              <a:t>‹#›</a:t>
            </a:fld>
            <a:endParaRPr lang="en-US" altLang="en-US"/>
          </a:p>
        </p:txBody>
      </p:sp>
    </p:spTree>
    <p:extLst>
      <p:ext uri="{BB962C8B-B14F-4D97-AF65-F5344CB8AC3E}">
        <p14:creationId xmlns:p14="http://schemas.microsoft.com/office/powerpoint/2010/main" val="44517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3E184C-A743-4C37-8A50-2894171038E2}" type="slidenum">
              <a:rPr lang="en-US" altLang="en-US"/>
              <a:pPr>
                <a:defRPr/>
              </a:pPr>
              <a:t>‹#›</a:t>
            </a:fld>
            <a:endParaRPr lang="en-US" altLang="en-US"/>
          </a:p>
        </p:txBody>
      </p:sp>
    </p:spTree>
    <p:extLst>
      <p:ext uri="{BB962C8B-B14F-4D97-AF65-F5344CB8AC3E}">
        <p14:creationId xmlns:p14="http://schemas.microsoft.com/office/powerpoint/2010/main" val="226868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1345A2-6F25-4F16-AE88-DB5A62ED2D9D}" type="slidenum">
              <a:rPr lang="en-US" altLang="en-US"/>
              <a:pPr>
                <a:defRPr/>
              </a:pPr>
              <a:t>‹#›</a:t>
            </a:fld>
            <a:endParaRPr lang="en-US" altLang="en-US"/>
          </a:p>
        </p:txBody>
      </p:sp>
    </p:spTree>
    <p:extLst>
      <p:ext uri="{BB962C8B-B14F-4D97-AF65-F5344CB8AC3E}">
        <p14:creationId xmlns:p14="http://schemas.microsoft.com/office/powerpoint/2010/main" val="12170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E597C9-6A86-4B5E-9960-D320804A6800}" type="slidenum">
              <a:rPr lang="en-US" altLang="en-US"/>
              <a:pPr>
                <a:defRPr/>
              </a:pPr>
              <a:t>‹#›</a:t>
            </a:fld>
            <a:endParaRPr lang="en-US" altLang="en-US"/>
          </a:p>
        </p:txBody>
      </p:sp>
    </p:spTree>
    <p:extLst>
      <p:ext uri="{BB962C8B-B14F-4D97-AF65-F5344CB8AC3E}">
        <p14:creationId xmlns:p14="http://schemas.microsoft.com/office/powerpoint/2010/main" val="136158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userDrawn="1"/>
        </p:nvPicPr>
        <p:blipFill>
          <a:blip r:embed="rId15">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A1E7B05-9200-409F-8B3E-CC49CA36C6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ebofknowledge.com/" TargetMode="External"/><Relationship Id="rId2" Type="http://schemas.openxmlformats.org/officeDocument/2006/relationships/hyperlink" Target="http://www.ams.org/mathscinet/" TargetMode="External"/><Relationship Id="rId1" Type="http://schemas.openxmlformats.org/officeDocument/2006/relationships/slideLayout" Target="../slideLayouts/slideLayout2.xml"/><Relationship Id="rId5" Type="http://schemas.openxmlformats.org/officeDocument/2006/relationships/hyperlink" Target="https://scholar.google.com/" TargetMode="External"/><Relationship Id="rId4" Type="http://schemas.openxmlformats.org/officeDocument/2006/relationships/hyperlink" Target="http://www.scopus.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ib.ir/" TargetMode="External"/><Relationship Id="rId2" Type="http://schemas.openxmlformats.org/officeDocument/2006/relationships/hyperlink" Target="http://simorgh.nos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smaili.blogsky.com/1386/03/04/post-14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sz="8800" dirty="0" smtClean="0">
                <a:solidFill>
                  <a:schemeClr val="accent2">
                    <a:lumMod val="50000"/>
                  </a:schemeClr>
                </a:solidFill>
                <a:cs typeface="B Jadid" pitchFamily="2" charset="-78"/>
              </a:rPr>
              <a:t>به نام خدا</a:t>
            </a:r>
            <a:endParaRPr lang="fa-IR" sz="8800" dirty="0">
              <a:solidFill>
                <a:schemeClr val="accent2">
                  <a:lumMod val="50000"/>
                </a:schemeClr>
              </a:solidFill>
              <a:cs typeface="B Jadid" pitchFamily="2" charset="-78"/>
            </a:endParaRPr>
          </a:p>
        </p:txBody>
      </p:sp>
      <p:sp>
        <p:nvSpPr>
          <p:cNvPr id="3" name="Content Placeholder 2"/>
          <p:cNvSpPr>
            <a:spLocks noGrp="1"/>
          </p:cNvSpPr>
          <p:nvPr>
            <p:ph idx="1"/>
          </p:nvPr>
        </p:nvSpPr>
        <p:spPr/>
        <p:txBody>
          <a:bodyPr/>
          <a:lstStyle/>
          <a:p>
            <a:pPr algn="ctr" eaLnBrk="1" hangingPunct="1">
              <a:buFont typeface="Arial" pitchFamily="34" charset="0"/>
              <a:buNone/>
              <a:defRPr/>
            </a:pPr>
            <a:endParaRPr lang="fa-IR" sz="4000" dirty="0" smtClean="0">
              <a:solidFill>
                <a:srgbClr val="002060"/>
              </a:solidFill>
              <a:cs typeface="B Titr" pitchFamily="2" charset="-78"/>
            </a:endParaRPr>
          </a:p>
          <a:p>
            <a:pPr algn="ctr" eaLnBrk="1" hangingPunct="1">
              <a:buFont typeface="Arial" pitchFamily="34" charset="0"/>
              <a:buNone/>
              <a:defRPr/>
            </a:pPr>
            <a:r>
              <a:rPr lang="fa-IR" sz="4000" dirty="0" smtClean="0">
                <a:solidFill>
                  <a:srgbClr val="002060"/>
                </a:solidFill>
                <a:cs typeface="B Titr" pitchFamily="2" charset="-78"/>
              </a:rPr>
              <a:t>مهارتهای اطلاع یابی و جستجوی پیشرفته</a:t>
            </a:r>
          </a:p>
          <a:p>
            <a:pPr algn="ctr" eaLnBrk="1" hangingPunct="1">
              <a:buFont typeface="Arial" pitchFamily="34" charset="0"/>
              <a:buNone/>
              <a:defRPr/>
            </a:pPr>
            <a:endParaRPr lang="fa-IR" dirty="0" smtClean="0">
              <a:solidFill>
                <a:srgbClr val="002060"/>
              </a:solidFill>
              <a:cs typeface="B Titr" pitchFamily="2" charset="-78"/>
            </a:endParaRPr>
          </a:p>
          <a:p>
            <a:pPr algn="ctr" eaLnBrk="1" hangingPunct="1">
              <a:buFont typeface="Arial" pitchFamily="34" charset="0"/>
              <a:buNone/>
              <a:defRPr/>
            </a:pPr>
            <a:endParaRPr lang="en-US" dirty="0" smtClean="0">
              <a:solidFill>
                <a:srgbClr val="002060"/>
              </a:solidFill>
              <a:cs typeface="B Titr" pitchFamily="2" charset="-78"/>
            </a:endParaRPr>
          </a:p>
          <a:p>
            <a:pPr algn="ctr" eaLnBrk="1" hangingPunct="1">
              <a:buFont typeface="Arial" pitchFamily="34" charset="0"/>
              <a:buNone/>
              <a:defRPr/>
            </a:pPr>
            <a:r>
              <a:rPr lang="fa-IR" sz="2800" dirty="0" smtClean="0">
                <a:solidFill>
                  <a:schemeClr val="accent6">
                    <a:lumMod val="50000"/>
                  </a:schemeClr>
                </a:solidFill>
                <a:cs typeface="B Titr" pitchFamily="2" charset="-78"/>
              </a:rPr>
              <a:t>شهربانو صادقی گورجی</a:t>
            </a:r>
          </a:p>
          <a:p>
            <a:pPr algn="ctr" eaLnBrk="1" hangingPunct="1">
              <a:buFont typeface="Arial" pitchFamily="34" charset="0"/>
              <a:buNone/>
              <a:defRPr/>
            </a:pPr>
            <a:r>
              <a:rPr lang="en-US" sz="2800" dirty="0" smtClean="0">
                <a:solidFill>
                  <a:schemeClr val="accent6">
                    <a:lumMod val="50000"/>
                  </a:schemeClr>
                </a:solidFill>
                <a:cs typeface="B Titr" pitchFamily="2" charset="-78"/>
              </a:rPr>
              <a:t>amsmath@gmail.com</a:t>
            </a:r>
            <a:endParaRPr lang="fa-IR" sz="2800" dirty="0">
              <a:solidFill>
                <a:schemeClr val="accent6">
                  <a:lumMod val="50000"/>
                </a:schemeClr>
              </a:solidFill>
              <a:cs typeface="B Titr" pitchFamily="2" charset="-78"/>
            </a:endParaRPr>
          </a:p>
        </p:txBody>
      </p:sp>
    </p:spTree>
    <p:extLst>
      <p:ext uri="{BB962C8B-B14F-4D97-AF65-F5344CB8AC3E}">
        <p14:creationId xmlns:p14="http://schemas.microsoft.com/office/powerpoint/2010/main" val="2385346868"/>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ltLang="en-US"/>
          </a:p>
        </p:txBody>
      </p:sp>
      <p:sp>
        <p:nvSpPr>
          <p:cNvPr id="63491" name="Rectangle 3"/>
          <p:cNvSpPr>
            <a:spLocks noGrp="1" noChangeArrowheads="1"/>
          </p:cNvSpPr>
          <p:nvPr>
            <p:ph type="body" idx="1"/>
          </p:nvPr>
        </p:nvSpPr>
        <p:spPr/>
        <p:txBody>
          <a:bodyPr/>
          <a:lstStyle/>
          <a:p>
            <a:pPr algn="r" rtl="1"/>
            <a:r>
              <a:rPr lang="ar-SA" b="1" dirty="0">
                <a:solidFill>
                  <a:schemeClr val="tx1"/>
                </a:solidFill>
                <a:cs typeface="B Farnaz" panose="00000400000000000000" pitchFamily="2" charset="-78"/>
              </a:rPr>
              <a:t>چرا موتورهای جستجو نمی‌توانند اطلاعات را </a:t>
            </a:r>
            <a:r>
              <a:rPr lang="ar-SA" b="1" dirty="0" smtClean="0">
                <a:solidFill>
                  <a:schemeClr val="tx1"/>
                </a:solidFill>
                <a:cs typeface="B Farnaz" panose="00000400000000000000" pitchFamily="2" charset="-78"/>
              </a:rPr>
              <a:t>بیابند</a:t>
            </a:r>
            <a:endParaRPr lang="fa-IR" b="1" dirty="0" smtClean="0">
              <a:solidFill>
                <a:schemeClr val="tx1"/>
              </a:solidFill>
              <a:cs typeface="B Farnaz" panose="00000400000000000000" pitchFamily="2" charset="-78"/>
            </a:endParaRPr>
          </a:p>
          <a:p>
            <a:pPr algn="r" rtl="1"/>
            <a:endParaRPr lang="fa-IR" b="1" dirty="0">
              <a:cs typeface="B Farnaz" panose="00000400000000000000" pitchFamily="2" charset="-78"/>
            </a:endParaRPr>
          </a:p>
          <a:p>
            <a:pPr algn="r" rtl="1"/>
            <a:r>
              <a:rPr lang="ar-SA" b="1" dirty="0">
                <a:solidFill>
                  <a:schemeClr val="tx1"/>
                </a:solidFill>
                <a:cs typeface="B Farnaz" panose="00000400000000000000" pitchFamily="2" charset="-78"/>
              </a:rPr>
              <a:t/>
            </a:r>
            <a:br>
              <a:rPr lang="ar-SA" b="1" dirty="0">
                <a:solidFill>
                  <a:schemeClr val="tx1"/>
                </a:solidFill>
                <a:cs typeface="B Farnaz" panose="00000400000000000000" pitchFamily="2" charset="-78"/>
              </a:rPr>
            </a:br>
            <a:r>
              <a:rPr lang="ar-SA" dirty="0">
                <a:solidFill>
                  <a:schemeClr val="tx1"/>
                </a:solidFill>
                <a:cs typeface="B Farnaz" panose="00000400000000000000" pitchFamily="2" charset="-78"/>
              </a:rPr>
              <a:t>● </a:t>
            </a:r>
            <a:r>
              <a:rPr lang="ar-SA" dirty="0" smtClean="0">
                <a:solidFill>
                  <a:schemeClr val="tx1"/>
                </a:solidFill>
                <a:cs typeface="B Farnaz" panose="00000400000000000000" pitchFamily="2" charset="-78"/>
              </a:rPr>
              <a:t>محتوا</a:t>
            </a:r>
            <a:r>
              <a:rPr lang="fa-IR" dirty="0" smtClean="0">
                <a:solidFill>
                  <a:schemeClr val="tx1"/>
                </a:solidFill>
                <a:cs typeface="B Farnaz" panose="00000400000000000000" pitchFamily="2" charset="-78"/>
              </a:rPr>
              <a:t>هایی</a:t>
            </a:r>
            <a:r>
              <a:rPr lang="ar-SA" dirty="0" smtClean="0">
                <a:solidFill>
                  <a:schemeClr val="tx1"/>
                </a:solidFill>
                <a:cs typeface="B Farnaz" panose="00000400000000000000" pitchFamily="2" charset="-78"/>
              </a:rPr>
              <a:t> </a:t>
            </a:r>
            <a:r>
              <a:rPr lang="ar-SA" dirty="0">
                <a:solidFill>
                  <a:schemeClr val="tx1"/>
                </a:solidFill>
                <a:cs typeface="B Farnaz" panose="00000400000000000000" pitchFamily="2" charset="-78"/>
              </a:rPr>
              <a:t>در </a:t>
            </a:r>
            <a:r>
              <a:rPr lang="ar-SA" dirty="0" smtClean="0">
                <a:solidFill>
                  <a:schemeClr val="tx1"/>
                </a:solidFill>
                <a:cs typeface="B Farnaz" panose="00000400000000000000" pitchFamily="2" charset="-78"/>
              </a:rPr>
              <a:t>پایگاه</a:t>
            </a:r>
            <a:r>
              <a:rPr lang="fa-IR" dirty="0" smtClean="0">
                <a:solidFill>
                  <a:schemeClr val="tx1"/>
                </a:solidFill>
                <a:cs typeface="B Farnaz" panose="00000400000000000000" pitchFamily="2" charset="-78"/>
              </a:rPr>
              <a:t>های</a:t>
            </a:r>
            <a:r>
              <a:rPr lang="ar-SA" dirty="0" smtClean="0">
                <a:solidFill>
                  <a:schemeClr val="tx1"/>
                </a:solidFill>
                <a:cs typeface="B Farnaz" panose="00000400000000000000" pitchFamily="2" charset="-78"/>
              </a:rPr>
              <a:t> </a:t>
            </a:r>
            <a:r>
              <a:rPr lang="ar-SA" dirty="0">
                <a:solidFill>
                  <a:schemeClr val="tx1"/>
                </a:solidFill>
                <a:cs typeface="B Farnaz" panose="00000400000000000000" pitchFamily="2" charset="-78"/>
              </a:rPr>
              <a:t>اطلاعاتی ذخیره شده است</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پایگاه اطلاعاتی با پرداخت هزینه قابل دسترسی است</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محتوا در زمان </a:t>
            </a:r>
            <a:r>
              <a:rPr lang="fa-IR" dirty="0" smtClean="0">
                <a:solidFill>
                  <a:schemeClr val="tx1"/>
                </a:solidFill>
                <a:cs typeface="B Farnaz" panose="00000400000000000000" pitchFamily="2" charset="-78"/>
              </a:rPr>
              <a:t>خاصی </a:t>
            </a:r>
            <a:r>
              <a:rPr lang="ar-SA" dirty="0" smtClean="0">
                <a:solidFill>
                  <a:schemeClr val="tx1"/>
                </a:solidFill>
                <a:cs typeface="B Farnaz" panose="00000400000000000000" pitchFamily="2" charset="-78"/>
              </a:rPr>
              <a:t>ارائه </a:t>
            </a:r>
            <a:r>
              <a:rPr lang="ar-SA" dirty="0">
                <a:solidFill>
                  <a:schemeClr val="tx1"/>
                </a:solidFill>
                <a:cs typeface="B Farnaz" panose="00000400000000000000" pitchFamily="2" charset="-78"/>
              </a:rPr>
              <a:t>می‌شود</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قالبهای محتوا</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ورود به سایتها، نیازمند اجازه ویژه است</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تعاملی بودن محتوا</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محتوا به عنوان نتیجه کاوش کاربر، بصورت پویا تولید می‌شود.</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سایتهایی که توسط پروتکلهای بازدارنده روبوتها مسدود شده‌اند</a:t>
            </a:r>
            <a:br>
              <a:rPr lang="ar-SA" dirty="0">
                <a:solidFill>
                  <a:schemeClr val="tx1"/>
                </a:solidFill>
                <a:cs typeface="B Farnaz" panose="00000400000000000000" pitchFamily="2" charset="-78"/>
              </a:rPr>
            </a:br>
            <a:r>
              <a:rPr lang="ar-SA" dirty="0">
                <a:solidFill>
                  <a:schemeClr val="tx1"/>
                </a:solidFill>
                <a:cs typeface="B Farnaz" panose="00000400000000000000" pitchFamily="2" charset="-78"/>
              </a:rPr>
              <a:t>● اطلاعاتی که به تازگی به سایت افزوده شده و موتورهای جستجو هنوز به آنها دسترسی نیافته‌اند.</a:t>
            </a:r>
            <a:endParaRPr lang="en-US" altLang="en-US" dirty="0">
              <a:cs typeface="B Farnaz" panose="00000400000000000000" pitchFamily="2" charset="-78"/>
            </a:endParaRPr>
          </a:p>
        </p:txBody>
      </p:sp>
      <p:sp>
        <p:nvSpPr>
          <p:cNvPr id="4" name="Rectangle 2"/>
          <p:cNvSpPr txBox="1">
            <a:spLocks noChangeArrowheads="1"/>
          </p:cNvSpPr>
          <p:nvPr/>
        </p:nvSpPr>
        <p:spPr bwMode="auto">
          <a:xfrm>
            <a:off x="2590800" y="0"/>
            <a:ext cx="64468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charset="0"/>
              </a:defRPr>
            </a:lvl2pPr>
            <a:lvl3pPr algn="l" rtl="0" fontAlgn="base">
              <a:spcBef>
                <a:spcPct val="0"/>
              </a:spcBef>
              <a:spcAft>
                <a:spcPct val="0"/>
              </a:spcAft>
              <a:defRPr sz="2400">
                <a:solidFill>
                  <a:schemeClr val="bg1"/>
                </a:solidFill>
                <a:latin typeface="Arial" charset="0"/>
              </a:defRPr>
            </a:lvl3pPr>
            <a:lvl4pPr algn="l" rtl="0" fontAlgn="base">
              <a:spcBef>
                <a:spcPct val="0"/>
              </a:spcBef>
              <a:spcAft>
                <a:spcPct val="0"/>
              </a:spcAft>
              <a:defRPr sz="2400">
                <a:solidFill>
                  <a:schemeClr val="bg1"/>
                </a:solidFill>
                <a:latin typeface="Arial" charset="0"/>
              </a:defRPr>
            </a:lvl4pPr>
            <a:lvl5pPr algn="l" rtl="0" fontAlgn="base">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lgn="ctr"/>
            <a:r>
              <a:rPr lang="fa-IR" altLang="en-US" sz="4000" kern="0" smtClean="0">
                <a:cs typeface="B Jadid" panose="00000700000000000000" pitchFamily="2" charset="-78"/>
              </a:rPr>
              <a:t>وب پنهان</a:t>
            </a:r>
            <a:endParaRPr lang="en-US" altLang="en-US" sz="4000" kern="0" dirty="0">
              <a:cs typeface="B Jadid" panose="00000700000000000000" pitchFamily="2" charset="-78"/>
            </a:endParaRPr>
          </a:p>
        </p:txBody>
      </p:sp>
    </p:spTree>
    <p:extLst>
      <p:ext uri="{BB962C8B-B14F-4D97-AF65-F5344CB8AC3E}">
        <p14:creationId xmlns:p14="http://schemas.microsoft.com/office/powerpoint/2010/main" val="429071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Effect transition="in" filter="wipe(left)">
                                      <p:cBhvr>
                                        <p:cTn id="11" dur="500"/>
                                        <p:tgtEl>
                                          <p:spTgt spid="63491">
                                            <p:txEl>
                                              <p:pRg st="2" end="2"/>
                                            </p:txEl>
                                          </p:spTgt>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3"/>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fa-IR" sz="3600" b="1" dirty="0" smtClean="0">
                <a:cs typeface="B Jadid" pitchFamily="2" charset="-78"/>
              </a:rPr>
              <a:t>اجزای موتورهای جستجو</a:t>
            </a:r>
            <a:endParaRPr lang="en-US" altLang="en-US" sz="3600" dirty="0"/>
          </a:p>
        </p:txBody>
      </p:sp>
      <p:sp>
        <p:nvSpPr>
          <p:cNvPr id="63491" name="Rectangle 3"/>
          <p:cNvSpPr>
            <a:spLocks noGrp="1" noChangeArrowheads="1"/>
          </p:cNvSpPr>
          <p:nvPr>
            <p:ph type="body" idx="1"/>
          </p:nvPr>
        </p:nvSpPr>
        <p:spPr/>
        <p:txBody>
          <a:bodyPr/>
          <a:lstStyle/>
          <a:p>
            <a:pPr algn="r" rtl="1" eaLnBrk="1" hangingPunct="1">
              <a:buFont typeface="Arial" panose="020B0604020202020204" pitchFamily="34" charset="0"/>
              <a:buChar char="•"/>
            </a:pPr>
            <a:endParaRPr lang="fa-IR" altLang="en-US" sz="3200" dirty="0" smtClean="0"/>
          </a:p>
          <a:p>
            <a:pPr algn="r" rtl="1" eaLnBrk="1" hangingPunct="1">
              <a:buFont typeface="Arial" panose="020B0604020202020204" pitchFamily="34" charset="0"/>
              <a:buChar char="•"/>
            </a:pPr>
            <a:endParaRPr lang="fa-IR" altLang="en-US" sz="3200" dirty="0" smtClean="0">
              <a:cs typeface="B Titr" pitchFamily="2" charset="-78"/>
            </a:endParaRPr>
          </a:p>
          <a:p>
            <a:pPr algn="r" rtl="1" eaLnBrk="1" hangingPunct="1">
              <a:lnSpc>
                <a:spcPct val="150000"/>
              </a:lnSpc>
              <a:buFont typeface="Arial" panose="020B0604020202020204" pitchFamily="34" charset="0"/>
              <a:buChar char="•"/>
            </a:pPr>
            <a:r>
              <a:rPr lang="fa-IR" altLang="en-US" sz="3200" dirty="0" smtClean="0">
                <a:cs typeface="B Titr" pitchFamily="2" charset="-78"/>
              </a:rPr>
              <a:t>ربات خزنده و جمع آوری کننده اطلاعات</a:t>
            </a:r>
          </a:p>
          <a:p>
            <a:pPr algn="r" rtl="1" eaLnBrk="1" hangingPunct="1">
              <a:lnSpc>
                <a:spcPct val="150000"/>
              </a:lnSpc>
              <a:buFont typeface="Arial" panose="020B0604020202020204" pitchFamily="34" charset="0"/>
              <a:buChar char="•"/>
            </a:pPr>
            <a:r>
              <a:rPr lang="fa-IR" altLang="en-US" sz="3200" dirty="0" smtClean="0">
                <a:cs typeface="B Titr" pitchFamily="2" charset="-78"/>
              </a:rPr>
              <a:t>برنامه نمایه ساز و پایگاه اطلاعاتی</a:t>
            </a:r>
          </a:p>
          <a:p>
            <a:pPr algn="r" rtl="1" eaLnBrk="1" hangingPunct="1">
              <a:lnSpc>
                <a:spcPct val="150000"/>
              </a:lnSpc>
              <a:buFont typeface="Arial" panose="020B0604020202020204" pitchFamily="34" charset="0"/>
              <a:buChar char="•"/>
            </a:pPr>
            <a:r>
              <a:rPr lang="fa-IR" altLang="en-US" sz="3200" dirty="0" smtClean="0">
                <a:cs typeface="B Titr" pitchFamily="2" charset="-78"/>
              </a:rPr>
              <a:t>نرم افزار جستجو و رتبه بندی اطلاعات</a:t>
            </a:r>
          </a:p>
          <a:p>
            <a:pPr algn="r" rtl="1">
              <a:buFont typeface="Arial" panose="020B0604020202020204" pitchFamily="34" charset="0"/>
              <a:buChar char="•"/>
            </a:pPr>
            <a:endParaRPr lang="en-US" altLang="en-US" sz="3200" dirty="0"/>
          </a:p>
        </p:txBody>
      </p:sp>
    </p:spTree>
    <p:extLst>
      <p:ext uri="{BB962C8B-B14F-4D97-AF65-F5344CB8AC3E}">
        <p14:creationId xmlns:p14="http://schemas.microsoft.com/office/powerpoint/2010/main" val="154547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wipe(left)">
                                      <p:cBhvr>
                                        <p:cTn id="7" dur="500"/>
                                        <p:tgtEl>
                                          <p:spTgt spid="63491">
                                            <p:txEl>
                                              <p:pRg st="2" end="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animEffect transition="in" filter="wipe(left)">
                                      <p:cBhvr>
                                        <p:cTn id="11" dur="500"/>
                                        <p:tgtEl>
                                          <p:spTgt spid="63491">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animEffect transition="in" filter="wipe(left)">
                                      <p:cBhvr>
                                        <p:cTn id="15"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ltLang="en-US"/>
          </a:p>
        </p:txBody>
      </p:sp>
      <p:sp>
        <p:nvSpPr>
          <p:cNvPr id="63491" name="Rectangle 3"/>
          <p:cNvSpPr>
            <a:spLocks noGrp="1" noChangeArrowheads="1"/>
          </p:cNvSpPr>
          <p:nvPr>
            <p:ph type="body" idx="1"/>
          </p:nvPr>
        </p:nvSpPr>
        <p:spPr/>
        <p:txBody>
          <a:bodyPr/>
          <a:lstStyle/>
          <a:p>
            <a:endParaRPr lang="en-US" altLang="en-US"/>
          </a:p>
        </p:txBody>
      </p:sp>
      <p:sp>
        <p:nvSpPr>
          <p:cNvPr id="4" name="AutoShape 2"/>
          <p:cNvSpPr>
            <a:spLocks noChangeArrowheads="1"/>
          </p:cNvSpPr>
          <p:nvPr/>
        </p:nvSpPr>
        <p:spPr bwMode="auto">
          <a:xfrm>
            <a:off x="2438400" y="3311525"/>
            <a:ext cx="4114800" cy="2895600"/>
          </a:xfrm>
          <a:prstGeom prst="can">
            <a:avLst>
              <a:gd name="adj" fmla="val 25000"/>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Futura Md BT"/>
              </a:rPr>
              <a:t>DATABASE</a:t>
            </a:r>
          </a:p>
        </p:txBody>
      </p:sp>
      <p:sp>
        <p:nvSpPr>
          <p:cNvPr id="5" name="AutoShape 3"/>
          <p:cNvSpPr>
            <a:spLocks noChangeArrowheads="1"/>
          </p:cNvSpPr>
          <p:nvPr/>
        </p:nvSpPr>
        <p:spPr bwMode="auto">
          <a:xfrm rot="1552924">
            <a:off x="5638800" y="17113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Futura Md BT"/>
              </a:rPr>
              <a:t>CR</a:t>
            </a:r>
          </a:p>
        </p:txBody>
      </p:sp>
      <p:sp>
        <p:nvSpPr>
          <p:cNvPr id="6" name="AutoShape 4"/>
          <p:cNvSpPr>
            <a:spLocks noChangeArrowheads="1"/>
          </p:cNvSpPr>
          <p:nvPr/>
        </p:nvSpPr>
        <p:spPr bwMode="auto">
          <a:xfrm rot="2008013">
            <a:off x="7010400" y="21685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b="1">
                <a:latin typeface="Futura Md BT"/>
              </a:rPr>
              <a:t>CR</a:t>
            </a:r>
            <a:endParaRPr lang="en-US" altLang="en-US" sz="2400">
              <a:latin typeface="Futura Md BT"/>
            </a:endParaRPr>
          </a:p>
        </p:txBody>
      </p:sp>
      <p:sp>
        <p:nvSpPr>
          <p:cNvPr id="7" name="AutoShape 5"/>
          <p:cNvSpPr>
            <a:spLocks noChangeArrowheads="1"/>
          </p:cNvSpPr>
          <p:nvPr/>
        </p:nvSpPr>
        <p:spPr bwMode="auto">
          <a:xfrm rot="2471912">
            <a:off x="7620000" y="35401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b="1">
                <a:latin typeface="Futura Md BT"/>
              </a:rPr>
              <a:t>CR</a:t>
            </a:r>
            <a:endParaRPr lang="en-US" altLang="en-US" sz="2400">
              <a:latin typeface="Futura Md BT"/>
            </a:endParaRPr>
          </a:p>
        </p:txBody>
      </p:sp>
      <p:sp>
        <p:nvSpPr>
          <p:cNvPr id="8" name="AutoShape 6"/>
          <p:cNvSpPr>
            <a:spLocks noChangeArrowheads="1"/>
          </p:cNvSpPr>
          <p:nvPr/>
        </p:nvSpPr>
        <p:spPr bwMode="auto">
          <a:xfrm rot="20513524">
            <a:off x="3124200" y="17113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Futura Md BT"/>
              </a:rPr>
              <a:t>CR</a:t>
            </a:r>
          </a:p>
        </p:txBody>
      </p:sp>
      <p:sp>
        <p:nvSpPr>
          <p:cNvPr id="9" name="AutoShape 7"/>
          <p:cNvSpPr>
            <a:spLocks noChangeArrowheads="1"/>
          </p:cNvSpPr>
          <p:nvPr/>
        </p:nvSpPr>
        <p:spPr bwMode="auto">
          <a:xfrm rot="19585074">
            <a:off x="1524000" y="21685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b="1">
                <a:latin typeface="Futura Md BT"/>
              </a:rPr>
              <a:t>CR</a:t>
            </a:r>
            <a:endParaRPr lang="en-US" altLang="en-US" sz="2400">
              <a:latin typeface="Futura Md BT"/>
            </a:endParaRPr>
          </a:p>
        </p:txBody>
      </p:sp>
      <p:sp>
        <p:nvSpPr>
          <p:cNvPr id="10" name="AutoShape 8"/>
          <p:cNvSpPr>
            <a:spLocks noChangeArrowheads="1"/>
          </p:cNvSpPr>
          <p:nvPr/>
        </p:nvSpPr>
        <p:spPr bwMode="auto">
          <a:xfrm rot="19554314">
            <a:off x="914400" y="3540125"/>
            <a:ext cx="762000" cy="12192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b="1">
                <a:latin typeface="Futura Md BT"/>
              </a:rPr>
              <a:t>CR</a:t>
            </a:r>
            <a:endParaRPr lang="en-US" altLang="en-US" sz="2400">
              <a:latin typeface="Futura Md BT"/>
            </a:endParaRPr>
          </a:p>
        </p:txBody>
      </p:sp>
      <p:sp>
        <p:nvSpPr>
          <p:cNvPr id="11" name="AutoShape 9"/>
          <p:cNvSpPr>
            <a:spLocks noChangeArrowheads="1"/>
          </p:cNvSpPr>
          <p:nvPr/>
        </p:nvSpPr>
        <p:spPr bwMode="auto">
          <a:xfrm>
            <a:off x="4191000" y="1873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2" name="AutoShape 10"/>
          <p:cNvSpPr>
            <a:spLocks noChangeArrowheads="1"/>
          </p:cNvSpPr>
          <p:nvPr/>
        </p:nvSpPr>
        <p:spPr bwMode="auto">
          <a:xfrm>
            <a:off x="5410200" y="4921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3" name="AutoShape 11"/>
          <p:cNvSpPr>
            <a:spLocks noChangeArrowheads="1"/>
          </p:cNvSpPr>
          <p:nvPr/>
        </p:nvSpPr>
        <p:spPr bwMode="auto">
          <a:xfrm>
            <a:off x="3048000" y="1873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4" name="AutoShape 12"/>
          <p:cNvSpPr>
            <a:spLocks noChangeArrowheads="1"/>
          </p:cNvSpPr>
          <p:nvPr/>
        </p:nvSpPr>
        <p:spPr bwMode="auto">
          <a:xfrm>
            <a:off x="2057400" y="9493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5" name="AutoShape 13"/>
          <p:cNvSpPr>
            <a:spLocks noChangeArrowheads="1"/>
          </p:cNvSpPr>
          <p:nvPr/>
        </p:nvSpPr>
        <p:spPr bwMode="auto">
          <a:xfrm>
            <a:off x="6705600" y="5683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dirty="0">
                <a:latin typeface="Times New Roman" pitchFamily="18" charset="0"/>
              </a:rPr>
              <a:t>WS</a:t>
            </a:r>
          </a:p>
        </p:txBody>
      </p:sp>
      <p:sp>
        <p:nvSpPr>
          <p:cNvPr id="16" name="AutoShape 14"/>
          <p:cNvSpPr>
            <a:spLocks noChangeArrowheads="1"/>
          </p:cNvSpPr>
          <p:nvPr/>
        </p:nvSpPr>
        <p:spPr bwMode="auto">
          <a:xfrm>
            <a:off x="1447800" y="1873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7" name="AutoShape 15"/>
          <p:cNvSpPr>
            <a:spLocks noChangeArrowheads="1"/>
          </p:cNvSpPr>
          <p:nvPr/>
        </p:nvSpPr>
        <p:spPr bwMode="auto">
          <a:xfrm>
            <a:off x="228600" y="22447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8" name="AutoShape 16"/>
          <p:cNvSpPr>
            <a:spLocks noChangeArrowheads="1"/>
          </p:cNvSpPr>
          <p:nvPr/>
        </p:nvSpPr>
        <p:spPr bwMode="auto">
          <a:xfrm>
            <a:off x="304800" y="7207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sp>
        <p:nvSpPr>
          <p:cNvPr id="19" name="AutoShape 17"/>
          <p:cNvSpPr>
            <a:spLocks noChangeArrowheads="1"/>
          </p:cNvSpPr>
          <p:nvPr/>
        </p:nvSpPr>
        <p:spPr bwMode="auto">
          <a:xfrm>
            <a:off x="7924800" y="4159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dirty="0">
                <a:latin typeface="Times New Roman" pitchFamily="18" charset="0"/>
              </a:rPr>
              <a:t>WS</a:t>
            </a:r>
          </a:p>
        </p:txBody>
      </p:sp>
      <p:sp>
        <p:nvSpPr>
          <p:cNvPr id="20" name="AutoShape 18"/>
          <p:cNvSpPr>
            <a:spLocks noChangeArrowheads="1"/>
          </p:cNvSpPr>
          <p:nvPr/>
        </p:nvSpPr>
        <p:spPr bwMode="auto">
          <a:xfrm>
            <a:off x="8001000" y="1482725"/>
            <a:ext cx="914400" cy="914400"/>
          </a:xfrm>
          <a:prstGeom prst="sun">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a:spcBef>
                <a:spcPct val="0"/>
              </a:spcBef>
              <a:buFontTx/>
              <a:buNone/>
            </a:pPr>
            <a:r>
              <a:rPr lang="en-US" altLang="en-US" sz="2400">
                <a:latin typeface="Times New Roman" pitchFamily="18" charset="0"/>
              </a:rPr>
              <a:t>WS</a:t>
            </a:r>
          </a:p>
        </p:txBody>
      </p:sp>
      <p:cxnSp>
        <p:nvCxnSpPr>
          <p:cNvPr id="21" name="AutoShape 19"/>
          <p:cNvCxnSpPr>
            <a:cxnSpLocks noChangeShapeType="1"/>
            <a:stCxn id="18" idx="3"/>
            <a:endCxn id="9" idx="0"/>
          </p:cNvCxnSpPr>
          <p:nvPr/>
        </p:nvCxnSpPr>
        <p:spPr bwMode="auto">
          <a:xfrm>
            <a:off x="1219200" y="1177925"/>
            <a:ext cx="347663" cy="1092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20"/>
          <p:cNvCxnSpPr>
            <a:cxnSpLocks noChangeShapeType="1"/>
            <a:stCxn id="18" idx="2"/>
            <a:endCxn id="9" idx="0"/>
          </p:cNvCxnSpPr>
          <p:nvPr/>
        </p:nvCxnSpPr>
        <p:spPr bwMode="auto">
          <a:xfrm>
            <a:off x="762000" y="1635125"/>
            <a:ext cx="804863" cy="635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 name="AutoShape 21"/>
          <p:cNvCxnSpPr>
            <a:cxnSpLocks noChangeShapeType="1"/>
            <a:stCxn id="10" idx="0"/>
            <a:endCxn id="17" idx="2"/>
          </p:cNvCxnSpPr>
          <p:nvPr/>
        </p:nvCxnSpPr>
        <p:spPr bwMode="auto">
          <a:xfrm flipH="1" flipV="1">
            <a:off x="685800" y="3159125"/>
            <a:ext cx="266700" cy="485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22"/>
          <p:cNvCxnSpPr>
            <a:cxnSpLocks noChangeShapeType="1"/>
            <a:stCxn id="10" idx="0"/>
          </p:cNvCxnSpPr>
          <p:nvPr/>
        </p:nvCxnSpPr>
        <p:spPr bwMode="auto">
          <a:xfrm flipV="1">
            <a:off x="952500" y="2701925"/>
            <a:ext cx="190500" cy="942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23"/>
          <p:cNvCxnSpPr>
            <a:cxnSpLocks noChangeShapeType="1"/>
            <a:stCxn id="10" idx="0"/>
            <a:endCxn id="17" idx="1"/>
          </p:cNvCxnSpPr>
          <p:nvPr/>
        </p:nvCxnSpPr>
        <p:spPr bwMode="auto">
          <a:xfrm flipH="1" flipV="1">
            <a:off x="228600" y="2701925"/>
            <a:ext cx="723900" cy="942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4"/>
          <p:cNvCxnSpPr>
            <a:cxnSpLocks noChangeShapeType="1"/>
            <a:stCxn id="14" idx="3"/>
            <a:endCxn id="8" idx="0"/>
          </p:cNvCxnSpPr>
          <p:nvPr/>
        </p:nvCxnSpPr>
        <p:spPr bwMode="auto">
          <a:xfrm>
            <a:off x="2971800" y="1406525"/>
            <a:ext cx="342900" cy="3349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25"/>
          <p:cNvCxnSpPr>
            <a:cxnSpLocks noChangeShapeType="1"/>
            <a:stCxn id="14" idx="2"/>
            <a:endCxn id="8" idx="0"/>
          </p:cNvCxnSpPr>
          <p:nvPr/>
        </p:nvCxnSpPr>
        <p:spPr bwMode="auto">
          <a:xfrm flipV="1">
            <a:off x="2514600" y="1741488"/>
            <a:ext cx="800100" cy="122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26"/>
          <p:cNvCxnSpPr>
            <a:cxnSpLocks noChangeShapeType="1"/>
            <a:stCxn id="16" idx="3"/>
            <a:endCxn id="14" idx="0"/>
          </p:cNvCxnSpPr>
          <p:nvPr/>
        </p:nvCxnSpPr>
        <p:spPr bwMode="auto">
          <a:xfrm>
            <a:off x="2362200" y="644525"/>
            <a:ext cx="1524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AutoShape 27"/>
          <p:cNvCxnSpPr>
            <a:cxnSpLocks noChangeShapeType="1"/>
            <a:stCxn id="13" idx="2"/>
            <a:endCxn id="8" idx="0"/>
          </p:cNvCxnSpPr>
          <p:nvPr/>
        </p:nvCxnSpPr>
        <p:spPr bwMode="auto">
          <a:xfrm flipH="1">
            <a:off x="3314700" y="1101725"/>
            <a:ext cx="190500" cy="639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 name="AutoShape 28"/>
          <p:cNvCxnSpPr>
            <a:cxnSpLocks noChangeShapeType="1"/>
            <a:stCxn id="13" idx="3"/>
            <a:endCxn id="12" idx="1"/>
          </p:cNvCxnSpPr>
          <p:nvPr/>
        </p:nvCxnSpPr>
        <p:spPr bwMode="auto">
          <a:xfrm>
            <a:off x="3962400" y="644525"/>
            <a:ext cx="14478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29"/>
          <p:cNvCxnSpPr>
            <a:cxnSpLocks noChangeShapeType="1"/>
            <a:stCxn id="15" idx="1"/>
            <a:endCxn id="5" idx="0"/>
          </p:cNvCxnSpPr>
          <p:nvPr/>
        </p:nvCxnSpPr>
        <p:spPr bwMode="auto">
          <a:xfrm flipH="1">
            <a:off x="6284913" y="1025525"/>
            <a:ext cx="420687" cy="746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AutoShape 30"/>
          <p:cNvCxnSpPr>
            <a:cxnSpLocks noChangeShapeType="1"/>
            <a:stCxn id="19" idx="1"/>
            <a:endCxn id="6" idx="0"/>
          </p:cNvCxnSpPr>
          <p:nvPr/>
        </p:nvCxnSpPr>
        <p:spPr bwMode="auto">
          <a:xfrm flipH="1">
            <a:off x="7726363" y="873125"/>
            <a:ext cx="198437" cy="13954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 name="AutoShape 31"/>
          <p:cNvCxnSpPr>
            <a:cxnSpLocks noChangeShapeType="1"/>
            <a:stCxn id="20" idx="2"/>
            <a:endCxn id="7" idx="0"/>
          </p:cNvCxnSpPr>
          <p:nvPr/>
        </p:nvCxnSpPr>
        <p:spPr bwMode="auto">
          <a:xfrm flipH="1">
            <a:off x="8401050" y="2397125"/>
            <a:ext cx="57150" cy="12938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Text Box 32"/>
          <p:cNvSpPr txBox="1">
            <a:spLocks noChangeArrowheads="1"/>
          </p:cNvSpPr>
          <p:nvPr/>
        </p:nvSpPr>
        <p:spPr bwMode="auto">
          <a:xfrm>
            <a:off x="1584325" y="6324600"/>
            <a:ext cx="620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spcBef>
                <a:spcPct val="0"/>
              </a:spcBef>
              <a:buFontTx/>
              <a:buNone/>
            </a:pPr>
            <a:r>
              <a:rPr lang="en-US" altLang="en-US" sz="2400">
                <a:latin typeface="Futura Md BT"/>
              </a:rPr>
              <a:t>CR - Crawler			WS - Web Server</a:t>
            </a:r>
          </a:p>
        </p:txBody>
      </p:sp>
      <p:sp>
        <p:nvSpPr>
          <p:cNvPr id="35" name="Rectangle 34"/>
          <p:cNvSpPr/>
          <p:nvPr/>
        </p:nvSpPr>
        <p:spPr>
          <a:xfrm>
            <a:off x="642938" y="2616200"/>
            <a:ext cx="7500937" cy="646113"/>
          </a:xfrm>
          <a:prstGeom prst="rect">
            <a:avLst/>
          </a:prstGeom>
        </p:spPr>
        <p:txBody>
          <a:bodyPr>
            <a:spAutoFit/>
          </a:bodyPr>
          <a:lstStyle/>
          <a:p>
            <a:pPr>
              <a:defRPr/>
            </a:pPr>
            <a:r>
              <a:rPr lang="fa-IR" sz="3600" b="1" dirty="0">
                <a:solidFill>
                  <a:schemeClr val="accent6">
                    <a:lumMod val="50000"/>
                  </a:schemeClr>
                </a:solidFill>
                <a:cs typeface="B Jadid" pitchFamily="2" charset="-78"/>
              </a:rPr>
              <a:t>بخشها و نحوه عملکرد موتورهای جستجو</a:t>
            </a:r>
            <a:endParaRPr lang="fa-IR" sz="3600" dirty="0"/>
          </a:p>
        </p:txBody>
      </p:sp>
    </p:spTree>
    <p:extLst>
      <p:ext uri="{BB962C8B-B14F-4D97-AF65-F5344CB8AC3E}">
        <p14:creationId xmlns:p14="http://schemas.microsoft.com/office/powerpoint/2010/main" val="330016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5"/>
                                        </p:tgtEl>
                                        <p:attrNameLst>
                                          <p:attrName>style.visibility</p:attrName>
                                        </p:attrNameLst>
                                      </p:cBhvr>
                                      <p:to>
                                        <p:strVal val="visible"/>
                                      </p:to>
                                    </p:set>
                                    <p:anim calcmode="discrete" valueType="clr">
                                      <p:cBhvr override="childStyle">
                                        <p:cTn id="11"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5"/>
                                        </p:tgtEl>
                                        <p:attrNameLst>
                                          <p:attrName>fillcolor</p:attrName>
                                        </p:attrNameLst>
                                      </p:cBhvr>
                                      <p:tavLst>
                                        <p:tav tm="0">
                                          <p:val>
                                            <p:clrVal>
                                              <a:schemeClr val="accent2"/>
                                            </p:clrVal>
                                          </p:val>
                                        </p:tav>
                                        <p:tav tm="50000">
                                          <p:val>
                                            <p:clrVal>
                                              <a:schemeClr val="hlink"/>
                                            </p:clrVal>
                                          </p:val>
                                        </p:tav>
                                      </p:tavLst>
                                    </p:anim>
                                    <p:set>
                                      <p:cBhvr>
                                        <p:cTn id="13" dur="80"/>
                                        <p:tgtEl>
                                          <p:spTgt spid="35"/>
                                        </p:tgtEl>
                                        <p:attrNameLst>
                                          <p:attrName>fill.type</p:attrName>
                                        </p:attrNameLst>
                                      </p:cBhvr>
                                      <p:to>
                                        <p:strVal val="solid"/>
                                      </p:to>
                                    </p:set>
                                  </p:childTnLst>
                                </p:cTn>
                              </p:par>
                            </p:childTnLst>
                          </p:cTn>
                        </p:par>
                        <p:par>
                          <p:cTn id="14" fill="hold">
                            <p:stCondLst>
                              <p:cond delay="1700"/>
                            </p:stCondLst>
                            <p:childTnLst>
                              <p:par>
                                <p:cTn id="15" presetID="20" presetClass="emph" presetSubtype="0" fill="hold" grpId="1" nodeType="afterEffect">
                                  <p:stCondLst>
                                    <p:cond delay="0"/>
                                  </p:stCondLst>
                                  <p:iterate type="lt">
                                    <p:tmPct val="10000"/>
                                  </p:iterate>
                                  <p:childTnLst>
                                    <p:set>
                                      <p:cBhvr override="childStyle">
                                        <p:cTn id="16" dur="500" autoRev="1" fill="hold"/>
                                        <p:tgtEl>
                                          <p:spTgt spid="35"/>
                                        </p:tgtEl>
                                        <p:attrNameLst>
                                          <p:attrName>style.color</p:attrName>
                                        </p:attrNameLst>
                                      </p:cBhvr>
                                      <p:to>
                                        <p:clrVal>
                                          <a:schemeClr val="accent2"/>
                                        </p:clrVal>
                                      </p:to>
                                    </p:set>
                                    <p:set>
                                      <p:cBhvr>
                                        <p:cTn id="17" dur="500" autoRev="1" fill="hold"/>
                                        <p:tgtEl>
                                          <p:spTgt spid="35"/>
                                        </p:tgtEl>
                                        <p:attrNameLst>
                                          <p:attrName>fillcolor</p:attrName>
                                        </p:attrNameLst>
                                      </p:cBhvr>
                                      <p:to>
                                        <p:clrVal>
                                          <a:schemeClr val="accent2"/>
                                        </p:clrVal>
                                      </p:to>
                                    </p:set>
                                    <p:set>
                                      <p:cBhvr>
                                        <p:cTn id="18" dur="500" autoRev="1" fill="hold"/>
                                        <p:tgtEl>
                                          <p:spTgt spid="35"/>
                                        </p:tgtEl>
                                        <p:attrNameLst>
                                          <p:attrName>fill.type</p:attrName>
                                        </p:attrNameLst>
                                      </p:cBhvr>
                                      <p:to>
                                        <p:strVal val="solid"/>
                                      </p:to>
                                    </p:set>
                                  </p:childTnLst>
                                </p:cTn>
                              </p:par>
                            </p:childTnLst>
                          </p:cTn>
                        </p:par>
                        <p:par>
                          <p:cTn id="19" fill="hold">
                            <p:stCondLst>
                              <p:cond delay="5500"/>
                            </p:stCondLst>
                            <p:childTnLst>
                              <p:par>
                                <p:cTn id="20" presetID="33" presetClass="emph" presetSubtype="0" fill="remove" grpId="2" nodeType="afterEffect">
                                  <p:stCondLst>
                                    <p:cond delay="0"/>
                                  </p:stCondLst>
                                  <p:iterate type="lt">
                                    <p:tmPct val="0"/>
                                  </p:iterate>
                                  <p:childTnLst>
                                    <p:animClr clrSpc="rgb" dir="cw">
                                      <p:cBhvr override="childStyle">
                                        <p:cTn id="21" dur="1500" accel="50000" autoRev="1" fill="hold" tmFilter="0, 0; .33333, 1; 1, 1">
                                          <p:stCondLst>
                                            <p:cond delay="0"/>
                                          </p:stCondLst>
                                        </p:cTn>
                                        <p:tgtEl>
                                          <p:spTgt spid="35"/>
                                        </p:tgtEl>
                                        <p:attrNameLst>
                                          <p:attrName>style.color</p:attrName>
                                        </p:attrNameLst>
                                      </p:cBhvr>
                                      <p:to>
                                        <a:schemeClr val="accent2"/>
                                      </p:to>
                                    </p:animClr>
                                    <p:animClr clrSpc="rgb" dir="cw">
                                      <p:cBhvr>
                                        <p:cTn id="22" dur="1500" accel="50000" autoRev="1" fill="hold" tmFilter="0, 0; .33333, 1; 1, 1">
                                          <p:stCondLst>
                                            <p:cond delay="0"/>
                                          </p:stCondLst>
                                        </p:cTn>
                                        <p:tgtEl>
                                          <p:spTgt spid="35"/>
                                        </p:tgtEl>
                                        <p:attrNameLst>
                                          <p:attrName>fillcolor</p:attrName>
                                        </p:attrNameLst>
                                      </p:cBhvr>
                                      <p:to>
                                        <a:schemeClr val="accent2"/>
                                      </p:to>
                                    </p:animClr>
                                    <p:set>
                                      <p:cBhvr>
                                        <p:cTn id="23" dur="3000" fill="hold"/>
                                        <p:tgtEl>
                                          <p:spTgt spid="35"/>
                                        </p:tgtEl>
                                        <p:attrNameLst>
                                          <p:attrName>fill.type</p:attrName>
                                        </p:attrNameLst>
                                      </p:cBhvr>
                                      <p:to>
                                        <p:strVal val="solid"/>
                                      </p:to>
                                    </p:set>
                                    <p:set>
                                      <p:cBhvr>
                                        <p:cTn id="24" dur="3000" fill="hold"/>
                                        <p:tgtEl>
                                          <p:spTgt spid="35"/>
                                        </p:tgtEl>
                                        <p:attrNameLst>
                                          <p:attrName>fill.on</p:attrName>
                                        </p:attrNameLst>
                                      </p:cBhvr>
                                      <p:to>
                                        <p:strVal val="true"/>
                                      </p:to>
                                    </p:set>
                                    <p:animScale>
                                      <p:cBhvr>
                                        <p:cTn id="25" dur="1500" accel="50000" autoRev="1" fill="hold" tmFilter="0, 0; .33333, 1; 1, 1">
                                          <p:stCondLst>
                                            <p:cond delay="0"/>
                                          </p:stCondLst>
                                        </p:cTn>
                                        <p:tgtEl>
                                          <p:spTgt spid="35"/>
                                        </p:tgtEl>
                                      </p:cBhvr>
                                      <p:from x="100000" y="100000"/>
                                      <p:to x="100000" y="140000"/>
                                    </p:animScale>
                                  </p:childTnLst>
                                </p:cTn>
                              </p:par>
                            </p:childTnLst>
                          </p:cTn>
                        </p:par>
                        <p:par>
                          <p:cTn id="26" fill="hold">
                            <p:stCondLst>
                              <p:cond delay="8500"/>
                            </p:stCondLst>
                            <p:childTnLst>
                              <p:par>
                                <p:cTn id="27" presetID="26" presetClass="emph" presetSubtype="0" fill="hold" grpId="3" nodeType="afterEffect">
                                  <p:stCondLst>
                                    <p:cond delay="0"/>
                                  </p:stCondLst>
                                  <p:iterate type="lt">
                                    <p:tmPct val="0"/>
                                  </p:iterate>
                                  <p:childTnLst>
                                    <p:animEffect transition="out" filter="fade">
                                      <p:cBhvr>
                                        <p:cTn id="28" dur="500" tmFilter="0, 0; .2, .5; .8, .5; 1, 0"/>
                                        <p:tgtEl>
                                          <p:spTgt spid="35"/>
                                        </p:tgtEl>
                                      </p:cBhvr>
                                    </p:animEffect>
                                    <p:animScale>
                                      <p:cBhvr>
                                        <p:cTn id="29"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35" grpId="0"/>
      <p:bldP spid="35" grpId="1"/>
      <p:bldP spid="35" grpId="2"/>
      <p:bldP spid="35"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Autofit/>
          </a:bodyPr>
          <a:lstStyle/>
          <a:p>
            <a:pPr algn="ctr" eaLnBrk="1" fontAlgn="auto" hangingPunct="1">
              <a:spcAft>
                <a:spcPts val="0"/>
              </a:spcAft>
              <a:defRPr/>
            </a:pPr>
            <a:r>
              <a:rPr lang="fa-IR" sz="3600" b="1" dirty="0" smtClean="0">
                <a:cs typeface="B Jadid" pitchFamily="2" charset="-78"/>
              </a:rPr>
              <a:t>راهبرد جستجو</a:t>
            </a:r>
          </a:p>
        </p:txBody>
      </p:sp>
      <p:sp>
        <p:nvSpPr>
          <p:cNvPr id="32771" name="Content Placeholder 2"/>
          <p:cNvSpPr>
            <a:spLocks noGrp="1"/>
          </p:cNvSpPr>
          <p:nvPr>
            <p:ph idx="1"/>
          </p:nvPr>
        </p:nvSpPr>
        <p:spPr/>
        <p:txBody>
          <a:bodyPr/>
          <a:lstStyle/>
          <a:p>
            <a:pPr marL="411163" algn="r" rtl="1" eaLnBrk="1" hangingPunct="1">
              <a:lnSpc>
                <a:spcPct val="150000"/>
              </a:lnSpc>
              <a:buFont typeface="Arial" panose="020B0604020202020204" pitchFamily="34" charset="0"/>
              <a:buChar char="•"/>
            </a:pPr>
            <a:endParaRPr lang="en-US" altLang="en-US" sz="2400" dirty="0" smtClean="0">
              <a:cs typeface="B Titr" pitchFamily="2" charset="-78"/>
            </a:endParaRPr>
          </a:p>
          <a:p>
            <a:pPr marL="411163" algn="r" rtl="1" eaLnBrk="1" hangingPunct="1">
              <a:lnSpc>
                <a:spcPct val="150000"/>
              </a:lnSpc>
              <a:buFont typeface="Arial" panose="020B0604020202020204" pitchFamily="34" charset="0"/>
              <a:buChar char="•"/>
            </a:pPr>
            <a:r>
              <a:rPr lang="fa-IR" altLang="en-US" sz="2400" dirty="0" smtClean="0">
                <a:cs typeface="B Titr" pitchFamily="2" charset="-78"/>
              </a:rPr>
              <a:t>فرایندی است که از طریق آن فایلی مورد جستجو قرار می گیرد تا مدارک متناسب با نیاز کاربر شناسایی شود. این فرایند شامل چندین مرحله است که همان اجرای جستجو می باشد.</a:t>
            </a:r>
          </a:p>
          <a:p>
            <a:pPr marL="411163" algn="r" rtl="1" eaLnBrk="1" hangingPunct="1">
              <a:lnSpc>
                <a:spcPct val="150000"/>
              </a:lnSpc>
              <a:buFont typeface="Arial" panose="020B0604020202020204" pitchFamily="34" charset="0"/>
              <a:buChar char="•"/>
            </a:pPr>
            <a:r>
              <a:rPr lang="fa-IR" altLang="en-US" sz="2400" dirty="0" smtClean="0">
                <a:cs typeface="B Titr" pitchFamily="2" charset="-78"/>
              </a:rPr>
              <a:t>مدارک در اینترنت از طریق واژگان کنترل شده قابل بازیابی نیستند بنابراین نیاز به فنون خاصی است که منابع مرتبط را شناسایی کنیم.</a:t>
            </a:r>
          </a:p>
        </p:txBody>
      </p:sp>
    </p:spTree>
    <p:extLst>
      <p:ext uri="{BB962C8B-B14F-4D97-AF65-F5344CB8AC3E}">
        <p14:creationId xmlns:p14="http://schemas.microsoft.com/office/powerpoint/2010/main" val="1449545514"/>
      </p:ext>
    </p:extLst>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algn="ctr" eaLnBrk="1" fontAlgn="auto" hangingPunct="1">
              <a:spcAft>
                <a:spcPts val="0"/>
              </a:spcAft>
              <a:defRPr/>
            </a:pPr>
            <a:r>
              <a:rPr lang="fa-IR" sz="3200" b="1" dirty="0" smtClean="0">
                <a:cs typeface="B Jadid" pitchFamily="2" charset="-78"/>
              </a:rPr>
              <a:t>رعایت اصول کلی جستجو</a:t>
            </a:r>
            <a:endParaRPr lang="fa-IR" sz="3200" dirty="0"/>
          </a:p>
        </p:txBody>
      </p:sp>
      <p:sp>
        <p:nvSpPr>
          <p:cNvPr id="33795" name="Content Placeholder 2"/>
          <p:cNvSpPr>
            <a:spLocks noGrp="1"/>
          </p:cNvSpPr>
          <p:nvPr>
            <p:ph idx="1"/>
          </p:nvPr>
        </p:nvSpPr>
        <p:spPr>
          <a:xfrm>
            <a:off x="457200" y="1600200"/>
            <a:ext cx="8229600" cy="4829175"/>
          </a:xfrm>
        </p:spPr>
        <p:txBody>
          <a:bodyPr/>
          <a:lstStyle/>
          <a:p>
            <a:pPr algn="r" rtl="1" eaLnBrk="1" hangingPunct="1">
              <a:lnSpc>
                <a:spcPct val="150000"/>
              </a:lnSpc>
              <a:buFont typeface="Arial" panose="020B0604020202020204" pitchFamily="34" charset="0"/>
              <a:buChar char="•"/>
            </a:pPr>
            <a:r>
              <a:rPr lang="fa-IR" altLang="en-US" sz="2400" dirty="0" smtClean="0">
                <a:cs typeface="B Titr" pitchFamily="2" charset="-78"/>
              </a:rPr>
              <a:t>انتخاب کلیدواژه: تعیین مفاهیم کلیدی و مشخص کردن دقیق مترادفها و واژه های اعم و اخص همچنین جمع و مفرد</a:t>
            </a:r>
          </a:p>
          <a:p>
            <a:pPr algn="r" rtl="1" eaLnBrk="1" hangingPunct="1">
              <a:lnSpc>
                <a:spcPct val="150000"/>
              </a:lnSpc>
              <a:buFont typeface="Arial" panose="020B0604020202020204" pitchFamily="34" charset="0"/>
              <a:buChar char="•"/>
            </a:pPr>
            <a:r>
              <a:rPr lang="fa-IR" altLang="en-US" sz="2400" dirty="0" smtClean="0">
                <a:cs typeface="B Titr" pitchFamily="2" charset="-78"/>
              </a:rPr>
              <a:t>شروع با واژه های اخص و حرکت در آن</a:t>
            </a:r>
          </a:p>
          <a:p>
            <a:pPr algn="r" rtl="1" eaLnBrk="1" hangingPunct="1">
              <a:lnSpc>
                <a:spcPct val="150000"/>
              </a:lnSpc>
              <a:buFont typeface="Arial" panose="020B0604020202020204" pitchFamily="34" charset="0"/>
              <a:buChar char="•"/>
            </a:pPr>
            <a:r>
              <a:rPr lang="fa-IR" altLang="en-US" sz="2400" dirty="0" smtClean="0">
                <a:cs typeface="B Titr" pitchFamily="2" charset="-78"/>
              </a:rPr>
              <a:t>جستجوی مفهومی</a:t>
            </a:r>
          </a:p>
          <a:p>
            <a:pPr algn="r" rtl="1" eaLnBrk="1" hangingPunct="1">
              <a:lnSpc>
                <a:spcPct val="150000"/>
              </a:lnSpc>
              <a:buFont typeface="Arial" panose="020B0604020202020204" pitchFamily="34" charset="0"/>
              <a:buChar char="•"/>
            </a:pPr>
            <a:r>
              <a:rPr lang="fa-IR" altLang="en-US" sz="2400" dirty="0" smtClean="0">
                <a:cs typeface="B Titr" pitchFamily="2" charset="-78"/>
              </a:rPr>
              <a:t>استفاده از واژه های پیشنهادی موتور جستجو</a:t>
            </a:r>
          </a:p>
          <a:p>
            <a:pPr algn="r" rtl="1" eaLnBrk="1" hangingPunct="1">
              <a:lnSpc>
                <a:spcPct val="150000"/>
              </a:lnSpc>
              <a:buFont typeface="Arial" panose="020B0604020202020204" pitchFamily="34" charset="0"/>
              <a:buChar char="•"/>
            </a:pPr>
            <a:r>
              <a:rPr lang="fa-IR" altLang="en-US" sz="2400" dirty="0" smtClean="0">
                <a:cs typeface="B Titr" pitchFamily="2" charset="-78"/>
              </a:rPr>
              <a:t>جستجوی خاص: اسامی خاص (پدیدآورندگان یا قضیه خاص) عناوین مشخص (عنوان مدرک یا مجله)</a:t>
            </a:r>
          </a:p>
          <a:p>
            <a:pPr algn="r" rtl="1" eaLnBrk="1" hangingPunct="1">
              <a:lnSpc>
                <a:spcPct val="150000"/>
              </a:lnSpc>
              <a:buFont typeface="Arial" panose="020B0604020202020204" pitchFamily="34" charset="0"/>
              <a:buChar char="•"/>
            </a:pPr>
            <a:r>
              <a:rPr lang="fa-IR" altLang="en-US" sz="2400" dirty="0" smtClean="0">
                <a:cs typeface="B Titr" pitchFamily="2" charset="-78"/>
              </a:rPr>
              <a:t>استفاده از علامت ” در اول و آخر عبارت</a:t>
            </a:r>
          </a:p>
          <a:p>
            <a:pPr algn="r" rtl="1" eaLnBrk="1" hangingPunct="1">
              <a:buFont typeface="Arial" panose="020B0604020202020204" pitchFamily="34" charset="0"/>
              <a:buChar char="•"/>
            </a:pPr>
            <a:endParaRPr lang="fa-IR" altLang="en-US" dirty="0" smtClean="0"/>
          </a:p>
        </p:txBody>
      </p:sp>
    </p:spTree>
    <p:extLst>
      <p:ext uri="{BB962C8B-B14F-4D97-AF65-F5344CB8AC3E}">
        <p14:creationId xmlns:p14="http://schemas.microsoft.com/office/powerpoint/2010/main" val="1792226846"/>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algn="r" rtl="1" eaLnBrk="1" hangingPunct="1">
              <a:buFont typeface="Wingdings" pitchFamily="2" charset="2"/>
              <a:buNone/>
            </a:pPr>
            <a:endParaRPr lang="en-US" altLang="en-US" sz="2800" dirty="0" smtClean="0">
              <a:solidFill>
                <a:srgbClr val="FF0000"/>
              </a:solidFill>
              <a:cs typeface="B Titr" pitchFamily="2" charset="-78"/>
            </a:endParaRPr>
          </a:p>
          <a:p>
            <a:pPr algn="r" rtl="1" eaLnBrk="1" hangingPunct="1">
              <a:buFont typeface="Wingdings" pitchFamily="2" charset="2"/>
              <a:buNone/>
            </a:pPr>
            <a:r>
              <a:rPr lang="fa-IR" altLang="en-US" sz="2800" dirty="0" smtClean="0">
                <a:solidFill>
                  <a:srgbClr val="FF0000"/>
                </a:solidFill>
                <a:cs typeface="B Titr" pitchFamily="2" charset="-78"/>
              </a:rPr>
              <a:t>استفاده از انواع جستجو</a:t>
            </a:r>
          </a:p>
          <a:p>
            <a:pPr algn="r" rtl="1" eaLnBrk="1" hangingPunct="1">
              <a:lnSpc>
                <a:spcPct val="150000"/>
              </a:lnSpc>
              <a:buFont typeface="Arial" panose="020B0604020202020204" pitchFamily="34" charset="0"/>
              <a:buChar char="•"/>
            </a:pPr>
            <a:r>
              <a:rPr lang="fa-IR" altLang="en-US" sz="2500" dirty="0" smtClean="0">
                <a:solidFill>
                  <a:srgbClr val="002060"/>
                </a:solidFill>
                <a:cs typeface="B Titr" pitchFamily="2" charset="-78"/>
              </a:rPr>
              <a:t>جستجوی ساده یا پایه: </a:t>
            </a:r>
          </a:p>
          <a:p>
            <a:pPr algn="r" rtl="1" eaLnBrk="1" hangingPunct="1">
              <a:lnSpc>
                <a:spcPct val="150000"/>
              </a:lnSpc>
              <a:buFont typeface="Wingdings" pitchFamily="2" charset="2"/>
              <a:buNone/>
            </a:pPr>
            <a:r>
              <a:rPr lang="fa-IR" altLang="en-US" sz="2500" dirty="0" smtClean="0">
                <a:cs typeface="B Titr" pitchFamily="2" charset="-78"/>
              </a:rPr>
              <a:t>جستجوی کلیدواژه بدون استفاده از هیچ محدودگر مواجهه با انبوهی از اطلاعات ضریب بازیافت بالا و ضریب دقت پایین</a:t>
            </a:r>
          </a:p>
          <a:p>
            <a:pPr algn="r" rtl="1" eaLnBrk="1" hangingPunct="1">
              <a:lnSpc>
                <a:spcPct val="150000"/>
              </a:lnSpc>
              <a:buFont typeface="Arial" panose="020B0604020202020204" pitchFamily="34" charset="0"/>
              <a:buChar char="•"/>
            </a:pPr>
            <a:r>
              <a:rPr lang="fa-IR" altLang="en-US" sz="2500" dirty="0" smtClean="0">
                <a:solidFill>
                  <a:srgbClr val="002060"/>
                </a:solidFill>
                <a:cs typeface="B Titr" pitchFamily="2" charset="-78"/>
              </a:rPr>
              <a:t>جستجوی پیشرفته: </a:t>
            </a:r>
          </a:p>
          <a:p>
            <a:pPr algn="r" rtl="1" eaLnBrk="1" hangingPunct="1">
              <a:lnSpc>
                <a:spcPct val="150000"/>
              </a:lnSpc>
              <a:buFont typeface="Wingdings" pitchFamily="2" charset="2"/>
              <a:buNone/>
            </a:pPr>
            <a:r>
              <a:rPr lang="fa-IR" altLang="en-US" sz="2500" dirty="0" smtClean="0">
                <a:cs typeface="B Titr" pitchFamily="2" charset="-78"/>
              </a:rPr>
              <a:t>سفارشی کردن جستجو با استفاده از فیلد خاص و عملگرهای منطقی، محدودگرهای زمانی، مکانی، زبانی، و موضوعی.</a:t>
            </a:r>
          </a:p>
          <a:p>
            <a:pPr algn="r" rtl="1" eaLnBrk="1" hangingPunct="1">
              <a:buFont typeface="Wingdings" pitchFamily="2" charset="2"/>
              <a:buNone/>
            </a:pPr>
            <a:endParaRPr lang="fa-IR" altLang="en-US" sz="2500" dirty="0" smtClean="0">
              <a:cs typeface="B Titr" pitchFamily="2" charset="-78"/>
            </a:endParaRPr>
          </a:p>
        </p:txBody>
      </p:sp>
      <p:sp>
        <p:nvSpPr>
          <p:cNvPr id="5" name="Title 1"/>
          <p:cNvSpPr>
            <a:spLocks noGrp="1"/>
          </p:cNvSpPr>
          <p:nvPr>
            <p:ph type="title"/>
          </p:nvPr>
        </p:nvSpPr>
        <p:spPr/>
        <p:txBody>
          <a:bodyPr rtlCol="1">
            <a:normAutofit/>
          </a:bodyPr>
          <a:lstStyle/>
          <a:p>
            <a:pPr algn="ctr" eaLnBrk="1" fontAlgn="auto" hangingPunct="1">
              <a:spcAft>
                <a:spcPts val="0"/>
              </a:spcAft>
              <a:defRPr/>
            </a:pPr>
            <a:r>
              <a:rPr lang="fa-IR" sz="3200" b="1" dirty="0" smtClean="0">
                <a:cs typeface="B Jadid" pitchFamily="2" charset="-78"/>
              </a:rPr>
              <a:t>استراتژی های تاثیرگذار در جستجو</a:t>
            </a:r>
            <a:endParaRPr lang="fa-IR" sz="3200" dirty="0"/>
          </a:p>
        </p:txBody>
      </p:sp>
    </p:spTree>
    <p:extLst>
      <p:ext uri="{BB962C8B-B14F-4D97-AF65-F5344CB8AC3E}">
        <p14:creationId xmlns:p14="http://schemas.microsoft.com/office/powerpoint/2010/main" val="4139142856"/>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algn="ctr"/>
            <a:r>
              <a:rPr lang="fa-IR" sz="3200" b="1" dirty="0" smtClean="0">
                <a:cs typeface="B Jadid" pitchFamily="2" charset="-78"/>
              </a:rPr>
              <a:t>ترفندهای جستجوی بهینه در گوگل</a:t>
            </a:r>
            <a:endParaRPr lang="en-US" altLang="en-US" sz="3200" dirty="0" smtClean="0">
              <a:cs typeface="Times New Roman" pitchFamily="18"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fa-IR"/>
              <a:t>مهندسی اینترنت</a:t>
            </a:r>
            <a:endParaRPr lang="en-US"/>
          </a:p>
        </p:txBody>
      </p:sp>
      <p:sp>
        <p:nvSpPr>
          <p:cNvPr id="45060" name="Slide Number Placeholder 4"/>
          <p:cNvSpPr>
            <a:spLocks noGrp="1"/>
          </p:cNvSpPr>
          <p:nvPr>
            <p:ph type="sldNum" sz="quarter" idx="4294967295"/>
          </p:nvPr>
        </p:nvSpPr>
        <p:spPr bwMode="auto">
          <a:xfrm>
            <a:off x="45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7EF75FE-C0C3-4888-89C2-DBCE9FC7022D}" type="slidenum">
              <a:rPr lang="fa-IR" smtClean="0">
                <a:solidFill>
                  <a:srgbClr val="898989"/>
                </a:solidFill>
              </a:rPr>
              <a:pPr fontAlgn="base">
                <a:spcBef>
                  <a:spcPct val="0"/>
                </a:spcBef>
                <a:spcAft>
                  <a:spcPct val="0"/>
                </a:spcAft>
                <a:defRPr/>
              </a:pPr>
              <a:t>16</a:t>
            </a:fld>
            <a:endParaRPr lang="en-US" smtClean="0">
              <a:solidFill>
                <a:srgbClr val="898989"/>
              </a:solidFill>
              <a:cs typeface="Arial" pitchFamily="34" charset="0"/>
            </a:endParaRPr>
          </a:p>
        </p:txBody>
      </p:sp>
      <p:pic>
        <p:nvPicPr>
          <p:cNvPr id="37893" name="Picture 2" descr="H:\مهندسی\tasavir\inurl.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71563"/>
            <a:ext cx="9144000" cy="5786437"/>
          </a:xfrm>
        </p:spPr>
      </p:pic>
      <p:sp>
        <p:nvSpPr>
          <p:cNvPr id="6" name="Title 1"/>
          <p:cNvSpPr txBox="1">
            <a:spLocks/>
          </p:cNvSpPr>
          <p:nvPr/>
        </p:nvSpPr>
        <p:spPr>
          <a:xfrm>
            <a:off x="0" y="357188"/>
            <a:ext cx="9144000" cy="1143000"/>
          </a:xfrm>
          <a:prstGeom prst="rect">
            <a:avLst/>
          </a:prstGeom>
        </p:spPr>
        <p:txBody>
          <a:bodyPr rtlCol="1">
            <a:normAutofit/>
          </a:bodyPr>
          <a:lstStyle/>
          <a:p>
            <a:pPr algn="ctr" fontAlgn="auto">
              <a:spcAft>
                <a:spcPts val="0"/>
              </a:spcAft>
              <a:defRPr/>
            </a:pPr>
            <a:endParaRPr lang="fa-IR" sz="2800" dirty="0">
              <a:solidFill>
                <a:schemeClr val="tx2">
                  <a:satMod val="200000"/>
                </a:schemeClr>
              </a:solidFill>
              <a:latin typeface="+mj-lt"/>
              <a:ea typeface="+mj-ea"/>
              <a:cs typeface="+mj-cs"/>
            </a:endParaRPr>
          </a:p>
        </p:txBody>
      </p:sp>
    </p:spTree>
    <p:extLst>
      <p:ext uri="{BB962C8B-B14F-4D97-AF65-F5344CB8AC3E}">
        <p14:creationId xmlns:p14="http://schemas.microsoft.com/office/powerpoint/2010/main" val="1115718719"/>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94" t="13086" r="21651" b="8657"/>
          <a:stretch/>
        </p:blipFill>
        <p:spPr>
          <a:xfrm>
            <a:off x="755576" y="1124744"/>
            <a:ext cx="8028892" cy="4659102"/>
          </a:xfrm>
          <a:prstGeom prst="rect">
            <a:avLst/>
          </a:prstGeom>
        </p:spPr>
      </p:pic>
    </p:spTree>
    <p:extLst>
      <p:ext uri="{BB962C8B-B14F-4D97-AF65-F5344CB8AC3E}">
        <p14:creationId xmlns:p14="http://schemas.microsoft.com/office/powerpoint/2010/main" val="415710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algn="ctr" eaLnBrk="1" hangingPunct="1"/>
            <a:r>
              <a:rPr lang="fa-IR" b="1" dirty="0" smtClean="0">
                <a:cs typeface="B Jadid" pitchFamily="2" charset="-78"/>
              </a:rPr>
              <a:t>ترفندهای جستجوی بهینه در گوگل</a:t>
            </a:r>
            <a:endParaRPr lang="en-US" altLang="en-US" dirty="0" smtClean="0">
              <a:cs typeface="Times New Roman" pitchFamily="18"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fa-IR"/>
              <a:t>مهندسی اینترنت</a:t>
            </a:r>
            <a:endParaRPr lang="en-US"/>
          </a:p>
        </p:txBody>
      </p:sp>
      <p:sp>
        <p:nvSpPr>
          <p:cNvPr id="49156" name="Slide Number Placeholder 4"/>
          <p:cNvSpPr>
            <a:spLocks noGrp="1"/>
          </p:cNvSpPr>
          <p:nvPr>
            <p:ph type="sldNum" sz="quarter" idx="4294967295"/>
          </p:nvPr>
        </p:nvSpPr>
        <p:spPr bwMode="auto">
          <a:xfrm>
            <a:off x="45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96825342-4ECF-4418-ADCB-A47F86717182}" type="slidenum">
              <a:rPr lang="fa-IR" smtClean="0">
                <a:solidFill>
                  <a:srgbClr val="898989"/>
                </a:solidFill>
              </a:rPr>
              <a:pPr fontAlgn="base">
                <a:spcBef>
                  <a:spcPct val="0"/>
                </a:spcBef>
                <a:spcAft>
                  <a:spcPct val="0"/>
                </a:spcAft>
                <a:defRPr/>
              </a:pPr>
              <a:t>18</a:t>
            </a:fld>
            <a:endParaRPr lang="en-US" smtClean="0">
              <a:solidFill>
                <a:srgbClr val="898989"/>
              </a:solidFill>
              <a:cs typeface="Arial" pitchFamily="34" charset="0"/>
            </a:endParaRPr>
          </a:p>
        </p:txBody>
      </p:sp>
      <p:pic>
        <p:nvPicPr>
          <p:cNvPr id="38917" name="Picture 2" descr="H:\مهندسی\tasavir\titl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00125"/>
            <a:ext cx="9144000" cy="5857875"/>
          </a:xfrm>
        </p:spPr>
      </p:pic>
      <p:sp>
        <p:nvSpPr>
          <p:cNvPr id="6" name="Title 1"/>
          <p:cNvSpPr txBox="1">
            <a:spLocks/>
          </p:cNvSpPr>
          <p:nvPr/>
        </p:nvSpPr>
        <p:spPr>
          <a:xfrm>
            <a:off x="0" y="357188"/>
            <a:ext cx="9144000" cy="1143000"/>
          </a:xfrm>
          <a:prstGeom prst="rect">
            <a:avLst/>
          </a:prstGeom>
        </p:spPr>
        <p:txBody>
          <a:bodyPr rtlCol="1">
            <a:normAutofit/>
          </a:bodyPr>
          <a:lstStyle/>
          <a:p>
            <a:pPr algn="ctr" fontAlgn="auto">
              <a:spcAft>
                <a:spcPts val="0"/>
              </a:spcAft>
              <a:defRPr/>
            </a:pPr>
            <a:endParaRPr lang="fa-IR" sz="2800" dirty="0">
              <a:solidFill>
                <a:schemeClr val="tx2">
                  <a:satMod val="200000"/>
                </a:schemeClr>
              </a:solidFill>
              <a:latin typeface="+mj-lt"/>
              <a:ea typeface="+mj-ea"/>
              <a:cs typeface="+mj-cs"/>
            </a:endParaRPr>
          </a:p>
        </p:txBody>
      </p:sp>
    </p:spTree>
    <p:extLst>
      <p:ext uri="{BB962C8B-B14F-4D97-AF65-F5344CB8AC3E}">
        <p14:creationId xmlns:p14="http://schemas.microsoft.com/office/powerpoint/2010/main" val="938077843"/>
      </p:ext>
    </p:extLst>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algn="ctr" eaLnBrk="1" hangingPunct="1"/>
            <a:r>
              <a:rPr lang="fa-IR" b="1" dirty="0" smtClean="0">
                <a:cs typeface="B Jadid" pitchFamily="2" charset="-78"/>
              </a:rPr>
              <a:t>ترفندهای جستجوی بهینه در گوگل</a:t>
            </a:r>
            <a:endParaRPr lang="en-US" altLang="en-US" dirty="0" smtClean="0">
              <a:cs typeface="Times New Roman" pitchFamily="18"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fa-IR"/>
              <a:t>مهندسی اینترنت</a:t>
            </a:r>
            <a:endParaRPr lang="en-US"/>
          </a:p>
        </p:txBody>
      </p:sp>
      <p:sp>
        <p:nvSpPr>
          <p:cNvPr id="55300" name="Slide Number Placeholder 4"/>
          <p:cNvSpPr>
            <a:spLocks noGrp="1"/>
          </p:cNvSpPr>
          <p:nvPr>
            <p:ph type="sldNum" sz="quarter" idx="4294967295"/>
          </p:nvPr>
        </p:nvSpPr>
        <p:spPr bwMode="auto">
          <a:xfrm>
            <a:off x="45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880AA9C-AAB3-4AAA-A9A1-5E04B00C2235}" type="slidenum">
              <a:rPr lang="fa-IR" smtClean="0">
                <a:solidFill>
                  <a:srgbClr val="898989"/>
                </a:solidFill>
              </a:rPr>
              <a:pPr fontAlgn="base">
                <a:spcBef>
                  <a:spcPct val="0"/>
                </a:spcBef>
                <a:spcAft>
                  <a:spcPct val="0"/>
                </a:spcAft>
                <a:defRPr/>
              </a:pPr>
              <a:t>19</a:t>
            </a:fld>
            <a:endParaRPr lang="en-US" smtClean="0">
              <a:solidFill>
                <a:srgbClr val="898989"/>
              </a:solidFill>
              <a:cs typeface="Arial" pitchFamily="34" charset="0"/>
            </a:endParaRPr>
          </a:p>
        </p:txBody>
      </p:sp>
      <p:pic>
        <p:nvPicPr>
          <p:cNvPr id="40965" name="Picture 2" descr="H:\مهندسی\tasavir\filetyp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71563"/>
            <a:ext cx="9144000" cy="5786437"/>
          </a:xfrm>
        </p:spPr>
      </p:pic>
    </p:spTree>
    <p:extLst>
      <p:ext uri="{BB962C8B-B14F-4D97-AF65-F5344CB8AC3E}">
        <p14:creationId xmlns:p14="http://schemas.microsoft.com/office/powerpoint/2010/main" val="61805652"/>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625" y="285750"/>
            <a:ext cx="8229600" cy="1143000"/>
          </a:xfrm>
        </p:spPr>
        <p:txBody>
          <a:bodyPr/>
          <a:lstStyle/>
          <a:p>
            <a:pPr eaLnBrk="1" hangingPunct="1"/>
            <a:r>
              <a:rPr lang="fa-IR" altLang="en-US" b="1" dirty="0" smtClean="0">
                <a:cs typeface="B Jadid" pitchFamily="2" charset="-78"/>
              </a:rPr>
              <a:t>تعریف سواد اطلاعاتی</a:t>
            </a:r>
            <a:r>
              <a:rPr lang="fa-IR" altLang="en-US" dirty="0" smtClean="0"/>
              <a:t>:</a:t>
            </a:r>
            <a:br>
              <a:rPr lang="fa-IR" altLang="en-US" dirty="0" smtClean="0"/>
            </a:br>
            <a:endParaRPr lang="fa-IR" altLang="en-US" dirty="0" smtClean="0"/>
          </a:p>
        </p:txBody>
      </p:sp>
      <p:sp>
        <p:nvSpPr>
          <p:cNvPr id="4099" name="Content Placeholder 2"/>
          <p:cNvSpPr>
            <a:spLocks noGrp="1"/>
          </p:cNvSpPr>
          <p:nvPr>
            <p:ph idx="1"/>
          </p:nvPr>
        </p:nvSpPr>
        <p:spPr/>
        <p:txBody>
          <a:bodyPr/>
          <a:lstStyle/>
          <a:p>
            <a:pPr algn="just" rtl="1" eaLnBrk="1" hangingPunct="1">
              <a:buFont typeface="Arial" pitchFamily="34" charset="0"/>
              <a:buNone/>
            </a:pPr>
            <a:r>
              <a:rPr lang="fa-IR" altLang="en-US" dirty="0" smtClean="0">
                <a:cs typeface="B Koodak" pitchFamily="2" charset="-78"/>
              </a:rPr>
              <a:t>سواد اطلاعاتي عبارتست از ايجاد توانايي در افراد برای تشخيص زمان نیاز به اطلاعات، همچنين توانايي ذخيره کردن اطلاعات، ارزشيابي و استفاده مؤثر از آن.</a:t>
            </a:r>
          </a:p>
          <a:p>
            <a:pPr algn="just" rtl="1" eaLnBrk="1" hangingPunct="1">
              <a:buFont typeface="Arial" pitchFamily="34" charset="0"/>
              <a:buNone/>
            </a:pPr>
            <a:r>
              <a:rPr lang="fa-IR" altLang="en-US" dirty="0" smtClean="0">
                <a:cs typeface="B Koodak" pitchFamily="2" charset="-78"/>
              </a:rPr>
              <a:t>لازم به ذکر است که وجود اطلاعات به تنهايي موجب مطلع و آگاه بودن نمي شود، مگر اينكه آنها تواناييهاي لازم براي استفاده مؤثر از اطلاعات را کسب کرده  باشند.</a:t>
            </a:r>
          </a:p>
          <a:p>
            <a:pPr algn="just" rtl="1" eaLnBrk="1" hangingPunct="1">
              <a:buFont typeface="Arial" pitchFamily="34" charset="0"/>
              <a:buNone/>
            </a:pPr>
            <a:endParaRPr lang="fa-IR" altLang="en-US" dirty="0" smtClean="0">
              <a:cs typeface="B Koodak" pitchFamily="2" charset="-78"/>
            </a:endParaRPr>
          </a:p>
          <a:p>
            <a:pPr algn="just" rtl="1" eaLnBrk="1" hangingPunct="1">
              <a:buFont typeface="Arial" pitchFamily="34" charset="0"/>
              <a:buNone/>
            </a:pPr>
            <a:endParaRPr lang="fa-IR" altLang="en-US" dirty="0" smtClean="0">
              <a:cs typeface="B Koodak" pitchFamily="2" charset="-78"/>
            </a:endParaRPr>
          </a:p>
          <a:p>
            <a:pPr algn="just" rtl="1" eaLnBrk="1" hangingPunct="1">
              <a:buFont typeface="Arial" pitchFamily="34" charset="0"/>
              <a:buNone/>
            </a:pPr>
            <a:endParaRPr lang="fa-IR" altLang="en-US" dirty="0" smtClean="0"/>
          </a:p>
        </p:txBody>
      </p:sp>
      <p:pic>
        <p:nvPicPr>
          <p:cNvPr id="4100" name="Picture 3" descr="JLM_Literacy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4786313"/>
            <a:ext cx="6000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711015"/>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algn="ctr" eaLnBrk="1" hangingPunct="1"/>
            <a:r>
              <a:rPr lang="fa-IR" b="1" dirty="0" smtClean="0">
                <a:cs typeface="B Jadid" pitchFamily="2" charset="-78"/>
              </a:rPr>
              <a:t>ترفندهای جستجوی بهینه در گوگل</a:t>
            </a:r>
            <a:endParaRPr lang="en-US" altLang="en-US" dirty="0" smtClean="0">
              <a:cs typeface="Times New Roman" pitchFamily="18"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fa-IR"/>
              <a:t>مهندسی اینترنت</a:t>
            </a:r>
            <a:endParaRPr lang="en-US"/>
          </a:p>
        </p:txBody>
      </p:sp>
      <p:sp>
        <p:nvSpPr>
          <p:cNvPr id="63492" name="Slide Number Placeholder 4"/>
          <p:cNvSpPr>
            <a:spLocks noGrp="1"/>
          </p:cNvSpPr>
          <p:nvPr>
            <p:ph type="sldNum" sz="quarter" idx="4294967295"/>
          </p:nvPr>
        </p:nvSpPr>
        <p:spPr bwMode="auto">
          <a:xfrm>
            <a:off x="457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F4B1542-7B2B-4455-B270-1A1BDCE8026B}" type="slidenum">
              <a:rPr lang="fa-IR" smtClean="0">
                <a:solidFill>
                  <a:srgbClr val="898989"/>
                </a:solidFill>
              </a:rPr>
              <a:pPr fontAlgn="base">
                <a:spcBef>
                  <a:spcPct val="0"/>
                </a:spcBef>
                <a:spcAft>
                  <a:spcPct val="0"/>
                </a:spcAft>
                <a:defRPr/>
              </a:pPr>
              <a:t>20</a:t>
            </a:fld>
            <a:endParaRPr lang="en-US" smtClean="0">
              <a:solidFill>
                <a:srgbClr val="898989"/>
              </a:solidFill>
              <a:cs typeface="Arial" pitchFamily="34" charset="0"/>
            </a:endParaRPr>
          </a:p>
        </p:txBody>
      </p:sp>
      <p:pic>
        <p:nvPicPr>
          <p:cNvPr id="43013" name="Picture 2" descr="H:\مهندسی\tasavir\defin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43000"/>
            <a:ext cx="9144000" cy="5715000"/>
          </a:xfrm>
        </p:spPr>
      </p:pic>
    </p:spTree>
    <p:extLst>
      <p:ext uri="{BB962C8B-B14F-4D97-AF65-F5344CB8AC3E}">
        <p14:creationId xmlns:p14="http://schemas.microsoft.com/office/powerpoint/2010/main" val="3503450339"/>
      </p:ext>
    </p:extLst>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pPr algn="ctr" eaLnBrk="1" hangingPunct="1"/>
            <a:r>
              <a:rPr lang="fa-IR" b="1" dirty="0" smtClean="0">
                <a:cs typeface="B Jadid" pitchFamily="2" charset="-78"/>
              </a:rPr>
              <a:t>ترفندهای جستجوی بهینه در گوگل</a:t>
            </a:r>
            <a:endParaRPr lang="en-US" altLang="en-US" dirty="0" smtClean="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9" t="3939" r="24497" b="26884"/>
          <a:stretch/>
        </p:blipFill>
        <p:spPr bwMode="auto">
          <a:xfrm>
            <a:off x="152401" y="609600"/>
            <a:ext cx="8903918" cy="506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81000" y="1524000"/>
            <a:ext cx="1981200" cy="434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FF0000"/>
                </a:solidFill>
                <a:cs typeface="B Zar" panose="00000400000000000000" pitchFamily="2" charset="-78"/>
              </a:rPr>
              <a:t>با جستجوی تخصصی تصاویر گوگل می توانید تصاویر مشابه موجود در سیستم خود و یا یک آدرس خاص را بازیابی کنید.</a:t>
            </a:r>
            <a:endParaRPr lang="en-US" sz="2800" dirty="0">
              <a:solidFill>
                <a:srgbClr val="FF0000"/>
              </a:solidFill>
              <a:cs typeface="B Zar" panose="00000400000000000000" pitchFamily="2" charset="-78"/>
            </a:endParaRPr>
          </a:p>
        </p:txBody>
      </p:sp>
    </p:spTree>
    <p:extLst>
      <p:ext uri="{BB962C8B-B14F-4D97-AF65-F5344CB8AC3E}">
        <p14:creationId xmlns:p14="http://schemas.microsoft.com/office/powerpoint/2010/main" val="1066521258"/>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69922"/>
            <a:ext cx="7772400" cy="4930878"/>
          </a:xfrm>
        </p:spPr>
      </p:pic>
      <p:sp>
        <p:nvSpPr>
          <p:cNvPr id="4" name="Rectangle 2"/>
          <p:cNvSpPr txBox="1">
            <a:spLocks noChangeArrowheads="1"/>
          </p:cNvSpPr>
          <p:nvPr/>
        </p:nvSpPr>
        <p:spPr>
          <a:xfrm>
            <a:off x="533400" y="396876"/>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altLang="en-US" smtClean="0">
                <a:cs typeface="B Jadid" panose="00000700000000000000" pitchFamily="2" charset="-78"/>
              </a:rPr>
              <a:t>موتورهای جستجو و پایگاه های استنادی</a:t>
            </a:r>
            <a:endParaRPr lang="en-US" altLang="en-US" dirty="0">
              <a:cs typeface="B Jadid" panose="00000700000000000000" pitchFamily="2" charset="-78"/>
            </a:endParaRPr>
          </a:p>
        </p:txBody>
      </p:sp>
    </p:spTree>
    <p:extLst>
      <p:ext uri="{BB962C8B-B14F-4D97-AF65-F5344CB8AC3E}">
        <p14:creationId xmlns:p14="http://schemas.microsoft.com/office/powerpoint/2010/main" val="2989001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fontAlgn="auto">
              <a:spcAft>
                <a:spcPts val="0"/>
              </a:spcAft>
              <a:defRPr/>
            </a:pPr>
            <a:r>
              <a:rPr lang="fa-IR" sz="3600" b="1" dirty="0" smtClean="0">
                <a:solidFill>
                  <a:schemeClr val="accent6">
                    <a:lumMod val="50000"/>
                  </a:schemeClr>
                </a:solidFill>
                <a:cs typeface="B Jadid" pitchFamily="2" charset="-78"/>
              </a:rPr>
              <a:t>ویژگی و اهمیت پایگاه های استنادی</a:t>
            </a:r>
            <a:endParaRPr lang="fa-IR" sz="3600" dirty="0">
              <a:solidFill>
                <a:schemeClr val="tx2">
                  <a:satMod val="200000"/>
                </a:schemeClr>
              </a:solidFill>
            </a:endParaRPr>
          </a:p>
        </p:txBody>
      </p:sp>
      <p:sp>
        <p:nvSpPr>
          <p:cNvPr id="43011" name="Content Placeholder 2"/>
          <p:cNvSpPr>
            <a:spLocks noGrp="1"/>
          </p:cNvSpPr>
          <p:nvPr>
            <p:ph idx="1"/>
          </p:nvPr>
        </p:nvSpPr>
        <p:spPr/>
        <p:txBody>
          <a:bodyPr>
            <a:normAutofit fontScale="92500" lnSpcReduction="20000"/>
          </a:bodyPr>
          <a:lstStyle/>
          <a:p>
            <a:pPr algn="just" rtl="1" eaLnBrk="1" hangingPunct="1"/>
            <a:r>
              <a:rPr lang="fa-IR" altLang="en-US" sz="2800" dirty="0" smtClean="0">
                <a:cs typeface="B Titr" pitchFamily="2" charset="-78"/>
              </a:rPr>
              <a:t>با افزایش حجم اطلاعات مخصوصا در حوزه های علمی  و تخصصی شدن رشته های علمی از طرفی و کمبود زمان و سرمایه تلقی شدن اطلاعات از سوی دیگر، دستیابی به اطلاعات با کیفیت در زمان کم و با سرعت بالا اهمیت به سزایی یافت. اطلاعات معتبر و ارزشمند، عنصر اصلی پژوهش در تمامی حوزه های علمی است. با توجه به زمان اندک پژوهشگران و دانشمندان در تمامی حوزه های علمی می بایست ساز و کارهایی یافت تا از طریق آنها بتوان به اطلاعات معتبر یا متعبر بودن اطلاعات پی برد. </a:t>
            </a:r>
            <a:endParaRPr lang="en-US" altLang="en-US" sz="2800" dirty="0" smtClean="0">
              <a:cs typeface="B Titr" pitchFamily="2" charset="-78"/>
            </a:endParaRPr>
          </a:p>
          <a:p>
            <a:pPr algn="just" rtl="1" eaLnBrk="1" hangingPunct="1">
              <a:buFont typeface="Arial" pitchFamily="34" charset="0"/>
              <a:buNone/>
            </a:pPr>
            <a:r>
              <a:rPr lang="en-US" altLang="en-US" dirty="0" smtClean="0">
                <a:cs typeface="Arial" pitchFamily="34" charset="0"/>
              </a:rPr>
              <a:t/>
            </a:r>
            <a:br>
              <a:rPr lang="en-US" altLang="en-US" dirty="0" smtClean="0">
                <a:cs typeface="Arial" pitchFamily="34" charset="0"/>
              </a:rPr>
            </a:br>
            <a:endParaRPr lang="fa-IR" altLang="en-US" dirty="0" smtClean="0"/>
          </a:p>
        </p:txBody>
      </p:sp>
    </p:spTree>
    <p:extLst>
      <p:ext uri="{BB962C8B-B14F-4D97-AF65-F5344CB8AC3E}">
        <p14:creationId xmlns:p14="http://schemas.microsoft.com/office/powerpoint/2010/main" val="552137573"/>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fontAlgn="auto">
              <a:spcAft>
                <a:spcPts val="0"/>
              </a:spcAft>
              <a:defRPr/>
            </a:pPr>
            <a:r>
              <a:rPr lang="fa-IR" sz="3600" b="1" dirty="0" smtClean="0">
                <a:solidFill>
                  <a:schemeClr val="accent6">
                    <a:lumMod val="50000"/>
                  </a:schemeClr>
                </a:solidFill>
                <a:cs typeface="B Jadid" pitchFamily="2" charset="-78"/>
              </a:rPr>
              <a:t>ویژگی و اهمیت پایگاه های استنادی</a:t>
            </a:r>
            <a:endParaRPr lang="fa-IR" sz="3600" dirty="0">
              <a:solidFill>
                <a:schemeClr val="tx2">
                  <a:satMod val="200000"/>
                </a:schemeClr>
              </a:solidFill>
            </a:endParaRPr>
          </a:p>
        </p:txBody>
      </p:sp>
      <p:sp>
        <p:nvSpPr>
          <p:cNvPr id="45059" name="Content Placeholder 2"/>
          <p:cNvSpPr>
            <a:spLocks noGrp="1"/>
          </p:cNvSpPr>
          <p:nvPr>
            <p:ph idx="1"/>
          </p:nvPr>
        </p:nvSpPr>
        <p:spPr/>
        <p:txBody>
          <a:bodyPr/>
          <a:lstStyle/>
          <a:p>
            <a:pPr algn="r" rtl="1" eaLnBrk="1" hangingPunct="1"/>
            <a:r>
              <a:rPr lang="fa-IR" altLang="en-US" sz="2800" dirty="0" smtClean="0">
                <a:cs typeface="B Titr" pitchFamily="2" charset="-78"/>
              </a:rPr>
              <a:t>برونداد نمایه سازی استنادی عبارت است از:</a:t>
            </a:r>
          </a:p>
          <a:p>
            <a:pPr lvl="1" algn="r" rtl="1" eaLnBrk="1" hangingPunct="1">
              <a:buFont typeface="Arial" pitchFamily="34" charset="0"/>
              <a:buBlip>
                <a:blip r:embed="rId2"/>
              </a:buBlip>
            </a:pPr>
            <a:r>
              <a:rPr lang="fa-IR" altLang="en-US" sz="2400" dirty="0" smtClean="0">
                <a:cs typeface="B Titr" pitchFamily="2" charset="-78"/>
              </a:rPr>
              <a:t>فراهم آوردن امکان جستجو و بازیابی اطلاعات؛</a:t>
            </a:r>
            <a:r>
              <a:rPr lang="en-US" altLang="en-US" sz="2400" dirty="0" smtClean="0">
                <a:cs typeface="B Titr" pitchFamily="2" charset="-78"/>
              </a:rPr>
              <a:t> </a:t>
            </a:r>
            <a:endParaRPr lang="fa-IR" altLang="en-US" sz="2400" dirty="0" smtClean="0">
              <a:cs typeface="B Titr" pitchFamily="2" charset="-78"/>
            </a:endParaRPr>
          </a:p>
          <a:p>
            <a:pPr lvl="1" algn="r" rtl="1" eaLnBrk="1" hangingPunct="1">
              <a:buFont typeface="Arial" pitchFamily="34" charset="0"/>
              <a:buBlip>
                <a:blip r:embed="rId2"/>
              </a:buBlip>
            </a:pPr>
            <a:r>
              <a:rPr lang="fa-IR" altLang="en-US" sz="2400" dirty="0" smtClean="0">
                <a:cs typeface="B Titr" pitchFamily="2" charset="-78"/>
              </a:rPr>
              <a:t>معرفی پیشینه های پژوهش از طریق استنادها و ارجاع ها؛</a:t>
            </a:r>
            <a:r>
              <a:rPr lang="en-US" altLang="en-US" sz="2400" dirty="0" smtClean="0">
                <a:cs typeface="B Titr" pitchFamily="2" charset="-78"/>
              </a:rPr>
              <a:t> </a:t>
            </a:r>
            <a:endParaRPr lang="fa-IR" altLang="en-US" sz="2400" dirty="0" smtClean="0">
              <a:cs typeface="B Titr" pitchFamily="2" charset="-78"/>
            </a:endParaRPr>
          </a:p>
          <a:p>
            <a:pPr lvl="1" algn="r" rtl="1" eaLnBrk="1" hangingPunct="1">
              <a:buFont typeface="Arial" pitchFamily="34" charset="0"/>
              <a:buBlip>
                <a:blip r:embed="rId2"/>
              </a:buBlip>
            </a:pPr>
            <a:r>
              <a:rPr lang="fa-IR" altLang="en-US" sz="2400" dirty="0" smtClean="0">
                <a:cs typeface="B Titr" pitchFamily="2" charset="-78"/>
              </a:rPr>
              <a:t>از سر راه برداشتن مشکلات زبانی و مسائل گزینش واژگان در بازیابی اطلاعات؛</a:t>
            </a:r>
          </a:p>
          <a:p>
            <a:pPr lvl="1" algn="r" rtl="1" eaLnBrk="1" hangingPunct="1">
              <a:buFont typeface="Arial" pitchFamily="34" charset="0"/>
              <a:buBlip>
                <a:blip r:embed="rId2"/>
              </a:buBlip>
            </a:pPr>
            <a:r>
              <a:rPr lang="fa-IR" altLang="en-US" sz="2400" dirty="0" smtClean="0">
                <a:cs typeface="B Titr" pitchFamily="2" charset="-78"/>
              </a:rPr>
              <a:t>ارزیابی آثار علمی بر مبنای میزان استناد به آنها</a:t>
            </a:r>
          </a:p>
        </p:txBody>
      </p:sp>
    </p:spTree>
    <p:extLst>
      <p:ext uri="{BB962C8B-B14F-4D97-AF65-F5344CB8AC3E}">
        <p14:creationId xmlns:p14="http://schemas.microsoft.com/office/powerpoint/2010/main" val="95827768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algn="ctr"/>
            <a:r>
              <a:rPr lang="fa-IR" altLang="en-US" dirty="0" smtClean="0">
                <a:cs typeface="B Jadid" panose="00000700000000000000" pitchFamily="2" charset="-78"/>
              </a:rPr>
              <a:t>مهمترین پایگاه های استنادی</a:t>
            </a:r>
            <a:endParaRPr lang="en-US" altLang="en-US" dirty="0">
              <a:cs typeface="B Jadid" panose="00000700000000000000" pitchFamily="2" charset="-78"/>
            </a:endParaRPr>
          </a:p>
        </p:txBody>
      </p:sp>
      <p:sp>
        <p:nvSpPr>
          <p:cNvPr id="63491" name="Rectangle 3"/>
          <p:cNvSpPr>
            <a:spLocks noGrp="1" noChangeArrowheads="1"/>
          </p:cNvSpPr>
          <p:nvPr>
            <p:ph type="body" idx="1"/>
          </p:nvPr>
        </p:nvSpPr>
        <p:spPr>
          <a:xfrm>
            <a:off x="457200" y="1600200"/>
            <a:ext cx="8229600" cy="5105400"/>
          </a:xfrm>
        </p:spPr>
        <p:txBody>
          <a:bodyPr>
            <a:normAutofit fontScale="92500" lnSpcReduction="10000"/>
          </a:bodyPr>
          <a:lstStyle/>
          <a:p>
            <a:endParaRPr lang="en-US" altLang="en-US" sz="3600" b="1" dirty="0" smtClean="0"/>
          </a:p>
          <a:p>
            <a:r>
              <a:rPr lang="en-US" sz="3600" b="1" dirty="0" smtClean="0"/>
              <a:t>ISI</a:t>
            </a:r>
            <a:r>
              <a:rPr lang="en-US" b="1" dirty="0" smtClean="0"/>
              <a:t> </a:t>
            </a:r>
            <a:endParaRPr lang="en-US" b="1" dirty="0"/>
          </a:p>
          <a:p>
            <a:pPr marL="0" indent="0">
              <a:buNone/>
            </a:pPr>
            <a:r>
              <a:rPr lang="en-US" altLang="en-US" dirty="0">
                <a:hlinkClick r:id="rId2"/>
              </a:rPr>
              <a:t>http:// </a:t>
            </a:r>
            <a:r>
              <a:rPr lang="en-US" dirty="0" smtClean="0">
                <a:hlinkClick r:id="rId3"/>
              </a:rPr>
              <a:t>webofknowledge.com</a:t>
            </a:r>
            <a:endParaRPr lang="fa-IR" dirty="0" smtClean="0"/>
          </a:p>
          <a:p>
            <a:pPr marL="0" indent="0">
              <a:buNone/>
            </a:pPr>
            <a:endParaRPr lang="fa-IR" altLang="en-US" dirty="0" smtClean="0"/>
          </a:p>
          <a:p>
            <a:r>
              <a:rPr lang="en-US" sz="3600" b="1" dirty="0"/>
              <a:t>Scopus</a:t>
            </a:r>
          </a:p>
          <a:p>
            <a:pPr marL="0" indent="0">
              <a:buNone/>
            </a:pPr>
            <a:r>
              <a:rPr lang="en-US" dirty="0" smtClean="0">
                <a:hlinkClick r:id="rId4"/>
              </a:rPr>
              <a:t>www.scopus.com</a:t>
            </a:r>
            <a:endParaRPr lang="en-US" altLang="en-US" dirty="0" smtClean="0"/>
          </a:p>
          <a:p>
            <a:endParaRPr lang="fa-IR" altLang="en-US" dirty="0" smtClean="0"/>
          </a:p>
          <a:p>
            <a:r>
              <a:rPr lang="en-US" altLang="en-US" sz="3600" b="1" dirty="0"/>
              <a:t>Google scholar </a:t>
            </a:r>
            <a:endParaRPr lang="en-US" altLang="en-US" sz="3600" b="1" dirty="0" smtClean="0"/>
          </a:p>
          <a:p>
            <a:pPr marL="0" indent="0">
              <a:buNone/>
            </a:pPr>
            <a:r>
              <a:rPr lang="en-US" altLang="en-US" sz="3600" b="1" dirty="0">
                <a:hlinkClick r:id="rId5"/>
              </a:rPr>
              <a:t>https://scholar.google.com</a:t>
            </a:r>
            <a:r>
              <a:rPr lang="en-US" altLang="en-US" sz="3600" b="1" dirty="0" smtClean="0">
                <a:hlinkClick r:id="rId5"/>
              </a:rPr>
              <a:t>/</a:t>
            </a:r>
            <a:endParaRPr lang="en-US" altLang="en-US" sz="3600" b="1" dirty="0" smtClean="0"/>
          </a:p>
          <a:p>
            <a:endParaRPr lang="en-US" altLang="en-US" sz="3600" b="1" dirty="0"/>
          </a:p>
        </p:txBody>
      </p:sp>
    </p:spTree>
    <p:extLst>
      <p:ext uri="{BB962C8B-B14F-4D97-AF65-F5344CB8AC3E}">
        <p14:creationId xmlns:p14="http://schemas.microsoft.com/office/powerpoint/2010/main" val="1633756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wipe(left)">
                                      <p:cBhvr>
                                        <p:cTn id="7" dur="500"/>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wipe(left)">
                                      <p:cBhvr>
                                        <p:cTn id="12" dur="5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wipe(left)">
                                      <p:cBhvr>
                                        <p:cTn id="17" dur="500"/>
                                        <p:tgtEl>
                                          <p:spTgt spid="634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5" end="5"/>
                                            </p:txEl>
                                          </p:spTgt>
                                        </p:tgtEl>
                                        <p:attrNameLst>
                                          <p:attrName>style.visibility</p:attrName>
                                        </p:attrNameLst>
                                      </p:cBhvr>
                                      <p:to>
                                        <p:strVal val="visible"/>
                                      </p:to>
                                    </p:set>
                                    <p:animEffect transition="in" filter="wipe(left)">
                                      <p:cBhvr>
                                        <p:cTn id="22" dur="500"/>
                                        <p:tgtEl>
                                          <p:spTgt spid="634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91">
                                            <p:txEl>
                                              <p:pRg st="7" end="7"/>
                                            </p:txEl>
                                          </p:spTgt>
                                        </p:tgtEl>
                                        <p:attrNameLst>
                                          <p:attrName>style.visibility</p:attrName>
                                        </p:attrNameLst>
                                      </p:cBhvr>
                                      <p:to>
                                        <p:strVal val="visible"/>
                                      </p:to>
                                    </p:set>
                                    <p:animEffect transition="in" filter="wipe(left)">
                                      <p:cBhvr>
                                        <p:cTn id="27" dur="500"/>
                                        <p:tgtEl>
                                          <p:spTgt spid="6349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491">
                                            <p:txEl>
                                              <p:pRg st="8" end="8"/>
                                            </p:txEl>
                                          </p:spTgt>
                                        </p:tgtEl>
                                        <p:attrNameLst>
                                          <p:attrName>style.visibility</p:attrName>
                                        </p:attrNameLst>
                                      </p:cBhvr>
                                      <p:to>
                                        <p:strVal val="visible"/>
                                      </p:to>
                                    </p:set>
                                    <p:animEffect transition="in" filter="wipe(left)">
                                      <p:cBhvr>
                                        <p:cTn id="32"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منابع اطلاعاتی در دسترس از دانشگاه</a:t>
            </a:r>
            <a:endParaRPr lang="en-US" b="1" dirty="0"/>
          </a:p>
        </p:txBody>
      </p:sp>
      <p:sp>
        <p:nvSpPr>
          <p:cNvPr id="3" name="Content Placeholder 2"/>
          <p:cNvSpPr>
            <a:spLocks noGrp="1"/>
          </p:cNvSpPr>
          <p:nvPr>
            <p:ph idx="1"/>
          </p:nvPr>
        </p:nvSpPr>
        <p:spPr/>
        <p:txBody>
          <a:bodyPr/>
          <a:lstStyle/>
          <a:p>
            <a:endParaRPr lang="fa-IR" dirty="0" smtClean="0"/>
          </a:p>
          <a:p>
            <a:pPr algn="r" rtl="1"/>
            <a:r>
              <a:rPr lang="fa-IR" dirty="0" smtClean="0"/>
              <a:t>منابع فارسی</a:t>
            </a:r>
          </a:p>
          <a:p>
            <a:pPr algn="r" rtl="1"/>
            <a:endParaRPr lang="fa-IR" dirty="0"/>
          </a:p>
          <a:p>
            <a:pPr algn="r" rtl="1"/>
            <a:r>
              <a:rPr lang="fa-IR" dirty="0" smtClean="0"/>
              <a:t>منابع غیرفارسی</a:t>
            </a:r>
            <a:endParaRPr lang="en-US" dirty="0"/>
          </a:p>
        </p:txBody>
      </p:sp>
    </p:spTree>
    <p:extLst>
      <p:ext uri="{BB962C8B-B14F-4D97-AF65-F5344CB8AC3E}">
        <p14:creationId xmlns:p14="http://schemas.microsoft.com/office/powerpoint/2010/main" val="65528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B Farnaz" panose="00000400000000000000" pitchFamily="2" charset="-78"/>
              </a:rPr>
              <a:t>فهرستگان چیست؟</a:t>
            </a:r>
            <a:endParaRPr lang="en-US" sz="5400" dirty="0">
              <a:cs typeface="B Farnaz" panose="000004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rtl="1">
              <a:buNone/>
            </a:pPr>
            <a:r>
              <a:rPr lang="fa-IR" sz="4000" dirty="0" smtClean="0">
                <a:cs typeface="B Zar" panose="00000400000000000000" pitchFamily="2" charset="-78"/>
              </a:rPr>
              <a:t>فهرستگان </a:t>
            </a:r>
            <a:r>
              <a:rPr lang="fa-IR" sz="4000" dirty="0">
                <a:cs typeface="B Zar" panose="00000400000000000000" pitchFamily="2" charset="-78"/>
              </a:rPr>
              <a:t>مجموعه اي از موجودي چند كتابخانه است كه براي مكان يابي مدارك از آن استفاده مي شود. به كمك فهرستگان همه افراد اعم از مراجعه كننده يا كتابدار از محل همه يا بخشي از مدارك موجود در كتابخانه ها اعم از چاپي، خطي، سمعي و بصري، فيلم، ميكروفيلم، نقشه و غيره اطلاع حاصل مي كنند.</a:t>
            </a:r>
            <a:endParaRPr lang="en-US" sz="4000" dirty="0">
              <a:cs typeface="B Zar" panose="00000400000000000000" pitchFamily="2" charset="-78"/>
            </a:endParaRPr>
          </a:p>
        </p:txBody>
      </p:sp>
    </p:spTree>
    <p:extLst>
      <p:ext uri="{BB962C8B-B14F-4D97-AF65-F5344CB8AC3E}">
        <p14:creationId xmlns:p14="http://schemas.microsoft.com/office/powerpoint/2010/main" val="252713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Farnaz" panose="00000400000000000000" pitchFamily="2" charset="-78"/>
              </a:rPr>
              <a:t>فهرستگانهای منابع داخل کشور</a:t>
            </a:r>
            <a:endParaRPr lang="en-US" dirty="0">
              <a:cs typeface="B Farnaz" panose="00000400000000000000" pitchFamily="2" charset="-78"/>
            </a:endParaRPr>
          </a:p>
        </p:txBody>
      </p:sp>
      <p:sp>
        <p:nvSpPr>
          <p:cNvPr id="3" name="Content Placeholder 2"/>
          <p:cNvSpPr>
            <a:spLocks noGrp="1"/>
          </p:cNvSpPr>
          <p:nvPr>
            <p:ph idx="1"/>
          </p:nvPr>
        </p:nvSpPr>
        <p:spPr/>
        <p:txBody>
          <a:bodyPr/>
          <a:lstStyle/>
          <a:p>
            <a:pPr algn="r" rtl="1"/>
            <a:r>
              <a:rPr lang="fa-IR" dirty="0"/>
              <a:t/>
            </a:r>
            <a:br>
              <a:rPr lang="fa-IR" dirty="0"/>
            </a:br>
            <a:endParaRPr lang="fa-IR" dirty="0"/>
          </a:p>
          <a:p>
            <a:pPr algn="r" rtl="1"/>
            <a:r>
              <a:rPr lang="fa-IR" i="1" u="sng" dirty="0">
                <a:hlinkClick r:id="rId2"/>
              </a:rPr>
              <a:t>جستجو در شبکه جامع سیمرغ (نوسا)</a:t>
            </a:r>
            <a:r>
              <a:rPr lang="fa-IR" dirty="0"/>
              <a:t/>
            </a:r>
            <a:br>
              <a:rPr lang="fa-IR" dirty="0"/>
            </a:br>
            <a:endParaRPr lang="fa-IR" dirty="0"/>
          </a:p>
          <a:p>
            <a:pPr algn="r" rtl="1"/>
            <a:r>
              <a:rPr lang="fa-IR" i="1" u="sng" dirty="0">
                <a:hlinkClick r:id="rId3"/>
              </a:rPr>
              <a:t>پایگاه اطلاع رسانی کتابخانه های ایران</a:t>
            </a:r>
            <a:r>
              <a:rPr lang="fa-IR" dirty="0"/>
              <a:t/>
            </a:r>
            <a:br>
              <a:rPr lang="fa-IR" dirty="0"/>
            </a:br>
            <a:endParaRPr lang="fa-IR" dirty="0"/>
          </a:p>
          <a:p>
            <a:pPr algn="r" rtl="1"/>
            <a:r>
              <a:rPr lang="fa-IR" i="1" u="sng" dirty="0"/>
              <a:t>مراجعه مستقیم به وبسایت کتابخانه های دانشگاهی</a:t>
            </a:r>
            <a:endParaRPr lang="fa-IR" dirty="0"/>
          </a:p>
          <a:p>
            <a:pPr marL="0" indent="0" algn="r" rtl="1">
              <a:buNone/>
            </a:pPr>
            <a:endParaRPr lang="en-US" dirty="0"/>
          </a:p>
        </p:txBody>
      </p:sp>
    </p:spTree>
    <p:extLst>
      <p:ext uri="{BB962C8B-B14F-4D97-AF65-F5344CB8AC3E}">
        <p14:creationId xmlns:p14="http://schemas.microsoft.com/office/powerpoint/2010/main" val="3631646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ar-SA" sz="4800" dirty="0">
                <a:cs typeface="B Elham" panose="00000400000000000000" pitchFamily="2" charset="-78"/>
              </a:rPr>
              <a:t>سامانه های اطلاعاتی دریافت </a:t>
            </a:r>
            <a:r>
              <a:rPr lang="ar-SA" sz="4800" dirty="0" smtClean="0">
                <a:cs typeface="B Elham" panose="00000400000000000000" pitchFamily="2" charset="-78"/>
              </a:rPr>
              <a:t>منابع</a:t>
            </a:r>
            <a:endParaRPr lang="en-US" sz="4800" dirty="0">
              <a:cs typeface="B Elham"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819400"/>
            <a:ext cx="5319783" cy="1485106"/>
          </a:xfrm>
        </p:spPr>
      </p:pic>
    </p:spTree>
    <p:extLst>
      <p:ext uri="{BB962C8B-B14F-4D97-AF65-F5344CB8AC3E}">
        <p14:creationId xmlns:p14="http://schemas.microsoft.com/office/powerpoint/2010/main" val="412522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135396"/>
            <a:ext cx="8229600" cy="1143000"/>
          </a:xfrm>
        </p:spPr>
        <p:txBody>
          <a:bodyPr/>
          <a:lstStyle/>
          <a:p>
            <a:pPr eaLnBrk="1" hangingPunct="1"/>
            <a:r>
              <a:rPr lang="fa-IR" altLang="en-US" sz="3200" b="1" dirty="0" smtClean="0">
                <a:cs typeface="B Jadid" pitchFamily="2" charset="-78"/>
              </a:rPr>
              <a:t>ويژگي ها و توانايي هايي فرد با سواد اطلاعاتی</a:t>
            </a:r>
          </a:p>
        </p:txBody>
      </p:sp>
      <p:sp>
        <p:nvSpPr>
          <p:cNvPr id="5123" name="Content Placeholder 2"/>
          <p:cNvSpPr>
            <a:spLocks noGrp="1"/>
          </p:cNvSpPr>
          <p:nvPr>
            <p:ph idx="1"/>
          </p:nvPr>
        </p:nvSpPr>
        <p:spPr/>
        <p:txBody>
          <a:bodyPr/>
          <a:lstStyle/>
          <a:p>
            <a:pPr algn="just" rtl="1" eaLnBrk="1" hangingPunct="1">
              <a:buFont typeface="Wingdings" pitchFamily="2" charset="2"/>
              <a:buChar char="ü"/>
            </a:pPr>
            <a:r>
              <a:rPr lang="fa-IR" altLang="en-US" sz="2800" dirty="0" smtClean="0">
                <a:cs typeface="B Koodak" pitchFamily="2" charset="-78"/>
              </a:rPr>
              <a:t>نوع، دامنه و ميزان اطلاعات موردنياز خود را تعيين کند.</a:t>
            </a:r>
          </a:p>
          <a:p>
            <a:pPr algn="just" rtl="1" eaLnBrk="1" hangingPunct="1">
              <a:buFont typeface="Wingdings" pitchFamily="2" charset="2"/>
              <a:buChar char="ü"/>
            </a:pPr>
            <a:r>
              <a:rPr lang="fa-IR" altLang="en-US" sz="2800" dirty="0" smtClean="0">
                <a:cs typeface="B Koodak" pitchFamily="2" charset="-78"/>
              </a:rPr>
              <a:t>به اطلاعات موردنياز به طور مؤثر و کارآمد دسترسي پيدا کند.</a:t>
            </a:r>
          </a:p>
          <a:p>
            <a:pPr algn="just" rtl="1" eaLnBrk="1" hangingPunct="1">
              <a:buFont typeface="Wingdings" pitchFamily="2" charset="2"/>
              <a:buChar char="ü"/>
            </a:pPr>
            <a:r>
              <a:rPr lang="fa-IR" altLang="en-US" sz="2800" dirty="0" smtClean="0">
                <a:cs typeface="B Koodak" pitchFamily="2" charset="-78"/>
              </a:rPr>
              <a:t>اطلاعات و منابع اطلاعاتي را به طور نقادانه مورد ارزشيابي قرار دهد.</a:t>
            </a:r>
          </a:p>
          <a:p>
            <a:pPr algn="just" rtl="1" eaLnBrk="1" hangingPunct="1">
              <a:buFont typeface="Wingdings" pitchFamily="2" charset="2"/>
              <a:buChar char="ü"/>
            </a:pPr>
            <a:r>
              <a:rPr lang="fa-IR" altLang="en-US" sz="2800" dirty="0" smtClean="0">
                <a:cs typeface="B Koodak" pitchFamily="2" charset="-78"/>
              </a:rPr>
              <a:t>اطلاعات انتخاب شده را با دانش پيشين تلفيق کند.</a:t>
            </a:r>
          </a:p>
          <a:p>
            <a:pPr algn="just" rtl="1" eaLnBrk="1" hangingPunct="1">
              <a:buFont typeface="Wingdings" pitchFamily="2" charset="2"/>
              <a:buChar char="ü"/>
            </a:pPr>
            <a:r>
              <a:rPr lang="fa-IR" altLang="en-US" sz="2800" dirty="0" smtClean="0">
                <a:cs typeface="B Koodak" pitchFamily="2" charset="-78"/>
              </a:rPr>
              <a:t>اطلاعات را به طور مؤثر براي رسيدن به اهداف خاص استفاده کند.</a:t>
            </a:r>
          </a:p>
          <a:p>
            <a:pPr algn="just" rtl="1" eaLnBrk="1" hangingPunct="1">
              <a:buFont typeface="Wingdings" pitchFamily="2" charset="2"/>
              <a:buChar char="ü"/>
            </a:pPr>
            <a:r>
              <a:rPr lang="fa-IR" altLang="en-US" sz="2800" dirty="0" smtClean="0">
                <a:cs typeface="B Koodak" pitchFamily="2" charset="-78"/>
              </a:rPr>
              <a:t>مسائل اجتماعي، اقتصادي و حقوقي پيرامون استفاده و دسترسي به اطلاعات را از نظر</a:t>
            </a:r>
            <a:r>
              <a:rPr lang="fa-IR" altLang="en-US" dirty="0" smtClean="0">
                <a:cs typeface="B Koodak" pitchFamily="2" charset="-78"/>
              </a:rPr>
              <a:t> </a:t>
            </a:r>
            <a:r>
              <a:rPr lang="fa-IR" altLang="en-US" sz="2800" dirty="0" smtClean="0">
                <a:cs typeface="B Koodak" pitchFamily="2" charset="-78"/>
              </a:rPr>
              <a:t>اخلاقي و قانوني بداند.</a:t>
            </a:r>
          </a:p>
          <a:p>
            <a:pPr algn="just" rtl="1" eaLnBrk="1" hangingPunct="1">
              <a:buFont typeface="Arial" pitchFamily="34" charset="0"/>
              <a:buNone/>
            </a:pPr>
            <a:endParaRPr lang="fa-IR" altLang="en-US" sz="2000" dirty="0" smtClean="0"/>
          </a:p>
          <a:p>
            <a:pPr algn="just" rtl="1" eaLnBrk="1" hangingPunct="1">
              <a:buFont typeface="Arial" pitchFamily="34" charset="0"/>
              <a:buNone/>
            </a:pPr>
            <a:endParaRPr lang="fa-IR" altLang="en-US" sz="2000" dirty="0" smtClean="0"/>
          </a:p>
        </p:txBody>
      </p:sp>
    </p:spTree>
    <p:extLst>
      <p:ext uri="{BB962C8B-B14F-4D97-AF65-F5344CB8AC3E}">
        <p14:creationId xmlns:p14="http://schemas.microsoft.com/office/powerpoint/2010/main" val="2058213648"/>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rtl="1"/>
            <a:r>
              <a:rPr lang="en-US" sz="6600" b="1" dirty="0" smtClean="0">
                <a:cs typeface="B Jadid" panose="00000700000000000000" pitchFamily="2" charset="-78"/>
              </a:rPr>
              <a:t>DOI</a:t>
            </a:r>
            <a:r>
              <a:rPr lang="fa-IR" sz="6600" dirty="0" smtClean="0">
                <a:cs typeface="B Jadid" panose="00000700000000000000" pitchFamily="2" charset="-78"/>
              </a:rPr>
              <a:t> چیست؟ </a:t>
            </a:r>
            <a:endParaRPr lang="en-US" sz="6600" dirty="0">
              <a:cs typeface="B Jadid" panose="00000700000000000000" pitchFamily="2" charset="-78"/>
            </a:endParaRP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4" t="8135" r="21345" b="55437"/>
          <a:stretch/>
        </p:blipFill>
        <p:spPr bwMode="auto">
          <a:xfrm>
            <a:off x="484496" y="1600200"/>
            <a:ext cx="812041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41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Crossref.org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473" t="12594" r="2195" b="7673"/>
          <a:stretch/>
        </p:blipFill>
        <p:spPr>
          <a:xfrm>
            <a:off x="457199" y="1628799"/>
            <a:ext cx="8322249" cy="3930625"/>
          </a:xfrm>
          <a:prstGeom prst="rect">
            <a:avLst/>
          </a:prstGeom>
        </p:spPr>
      </p:pic>
    </p:spTree>
    <p:extLst>
      <p:ext uri="{BB962C8B-B14F-4D97-AF65-F5344CB8AC3E}">
        <p14:creationId xmlns:p14="http://schemas.microsoft.com/office/powerpoint/2010/main" val="124775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دو هوشمندی بسیار کاربردی</a:t>
            </a:r>
            <a:endParaRPr lang="en-US" dirty="0"/>
          </a:p>
        </p:txBody>
      </p:sp>
      <p:sp>
        <p:nvSpPr>
          <p:cNvPr id="3" name="Content Placeholder 2"/>
          <p:cNvSpPr>
            <a:spLocks noGrp="1"/>
          </p:cNvSpPr>
          <p:nvPr>
            <p:ph idx="1"/>
          </p:nvPr>
        </p:nvSpPr>
        <p:spPr>
          <a:xfrm>
            <a:off x="611560" y="2024844"/>
            <a:ext cx="8229600" cy="3700463"/>
          </a:xfrm>
        </p:spPr>
        <p:txBody>
          <a:bodyPr/>
          <a:lstStyle/>
          <a:p>
            <a:pPr algn="r" rtl="1"/>
            <a:r>
              <a:rPr lang="fa-IR" dirty="0" smtClean="0"/>
              <a:t>بازبینی و اصلاح کلیدواژه</a:t>
            </a:r>
          </a:p>
          <a:p>
            <a:pPr algn="r" rtl="1"/>
            <a:r>
              <a:rPr lang="fa-IR" dirty="0" smtClean="0"/>
              <a:t>ناوبری در آدرس</a:t>
            </a:r>
            <a:endParaRPr lang="en-US" dirty="0"/>
          </a:p>
        </p:txBody>
      </p:sp>
    </p:spTree>
    <p:extLst>
      <p:ext uri="{BB962C8B-B14F-4D97-AF65-F5344CB8AC3E}">
        <p14:creationId xmlns:p14="http://schemas.microsoft.com/office/powerpoint/2010/main" val="329838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672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normAutofit/>
          </a:bodyPr>
          <a:lstStyle/>
          <a:p>
            <a:pPr marL="0" indent="0" algn="ctr">
              <a:buNone/>
            </a:pPr>
            <a:r>
              <a:rPr lang="fa-IR" sz="6600" dirty="0" smtClean="0">
                <a:solidFill>
                  <a:srgbClr val="FF0000"/>
                </a:solidFill>
                <a:cs typeface="B Jadid" panose="00000700000000000000" pitchFamily="2" charset="-78"/>
              </a:rPr>
              <a:t>متشکرم</a:t>
            </a:r>
            <a:endParaRPr lang="en-US" sz="6600" dirty="0">
              <a:solidFill>
                <a:srgbClr val="FF0000"/>
              </a:solidFill>
              <a:cs typeface="B Jadid" panose="00000700000000000000" pitchFamily="2" charset="-78"/>
            </a:endParaRPr>
          </a:p>
        </p:txBody>
      </p:sp>
    </p:spTree>
    <p:extLst>
      <p:ext uri="{BB962C8B-B14F-4D97-AF65-F5344CB8AC3E}">
        <p14:creationId xmlns:p14="http://schemas.microsoft.com/office/powerpoint/2010/main" val="304223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8620"/>
            <a:ext cx="8229600" cy="926976"/>
          </a:xfrm>
        </p:spPr>
        <p:txBody>
          <a:bodyPr/>
          <a:lstStyle/>
          <a:p>
            <a:pPr rtl="1" eaLnBrk="1" hangingPunct="1"/>
            <a:r>
              <a:rPr lang="fa-IR" altLang="en-US" sz="3200" b="1" dirty="0" smtClean="0">
                <a:cs typeface="B Jadid" pitchFamily="2" charset="-78"/>
              </a:rPr>
              <a:t>نیاز اطلاعاتی چیست؟</a:t>
            </a:r>
          </a:p>
        </p:txBody>
      </p:sp>
      <p:sp>
        <p:nvSpPr>
          <p:cNvPr id="5123" name="Content Placeholder 2"/>
          <p:cNvSpPr>
            <a:spLocks noGrp="1"/>
          </p:cNvSpPr>
          <p:nvPr>
            <p:ph idx="1"/>
          </p:nvPr>
        </p:nvSpPr>
        <p:spPr/>
        <p:txBody>
          <a:bodyPr/>
          <a:lstStyle/>
          <a:p>
            <a:pPr algn="just" rtl="1" eaLnBrk="1" hangingPunct="1">
              <a:buFont typeface="Arial" pitchFamily="34" charset="0"/>
              <a:buNone/>
            </a:pPr>
            <a:r>
              <a:rPr lang="fa-IR" sz="2800" dirty="0">
                <a:cs typeface="B Koodak" panose="00000700000000000000" pitchFamily="2" charset="-78"/>
              </a:rPr>
              <a:t>واژه نیاز اطلاعاتی به نیازی اشاره می‌كند كه باید از خدمات اطلاع‌رسانی یا از مواد و منابع اطلاعاتی تأمین شود. در اینجا فرض شده كه استفاده از اطلاعات، نتیجه برآورده‌شدن نیاز اطلاعاتی است. </a:t>
            </a:r>
            <a:r>
              <a:rPr lang="fa-IR" sz="2800" dirty="0" smtClean="0">
                <a:cs typeface="B Koodak" panose="00000700000000000000" pitchFamily="2" charset="-78"/>
              </a:rPr>
              <a:t>نیاز </a:t>
            </a:r>
            <a:r>
              <a:rPr lang="fa-IR" sz="2800" dirty="0">
                <a:cs typeface="B Koodak" panose="00000700000000000000" pitchFamily="2" charset="-78"/>
              </a:rPr>
              <a:t>اطلاعاتی در ذهن كاربر </a:t>
            </a:r>
            <a:r>
              <a:rPr lang="fa-IR" sz="2800" dirty="0" smtClean="0">
                <a:cs typeface="B Koodak" panose="00000700000000000000" pitchFamily="2" charset="-78"/>
              </a:rPr>
              <a:t>است.</a:t>
            </a:r>
            <a:r>
              <a:rPr lang="fa-IR" sz="2800" dirty="0">
                <a:cs typeface="B Koodak" panose="00000700000000000000" pitchFamily="2" charset="-78"/>
              </a:rPr>
              <a:t> </a:t>
            </a:r>
            <a:endParaRPr lang="fa-IR" altLang="en-US" sz="2800" dirty="0" smtClean="0">
              <a:cs typeface="B Koodak" panose="00000700000000000000" pitchFamily="2" charset="-78"/>
            </a:endParaRPr>
          </a:p>
        </p:txBody>
      </p:sp>
    </p:spTree>
    <p:extLst>
      <p:ext uri="{BB962C8B-B14F-4D97-AF65-F5344CB8AC3E}">
        <p14:creationId xmlns:p14="http://schemas.microsoft.com/office/powerpoint/2010/main" val="29780141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rtlCol="1">
            <a:normAutofit/>
          </a:bodyPr>
          <a:lstStyle/>
          <a:p>
            <a:pPr eaLnBrk="1" fontAlgn="auto" hangingPunct="1">
              <a:spcAft>
                <a:spcPts val="0"/>
              </a:spcAft>
              <a:defRPr/>
            </a:pPr>
            <a:r>
              <a:rPr lang="fa-IR" b="1" dirty="0" smtClean="0">
                <a:solidFill>
                  <a:srgbClr val="FF0080"/>
                </a:solidFill>
                <a:cs typeface="B Jadid" pitchFamily="2" charset="-78"/>
              </a:rPr>
              <a:t>شناسايي نوع منبع اطلاعاتي</a:t>
            </a:r>
            <a:endParaRPr lang="fa-IR" dirty="0" smtClean="0">
              <a:solidFill>
                <a:srgbClr val="FF0080"/>
              </a:solidFill>
              <a:cs typeface="B Jadid" pitchFamily="2" charset="-78"/>
            </a:endParaRPr>
          </a:p>
        </p:txBody>
      </p:sp>
      <p:sp>
        <p:nvSpPr>
          <p:cNvPr id="10243" name="Content Placeholder 2"/>
          <p:cNvSpPr>
            <a:spLocks noGrp="1"/>
          </p:cNvSpPr>
          <p:nvPr>
            <p:ph idx="1"/>
          </p:nvPr>
        </p:nvSpPr>
        <p:spPr>
          <a:xfrm>
            <a:off x="457200" y="1312713"/>
            <a:ext cx="8229600" cy="3700463"/>
          </a:xfrm>
        </p:spPr>
        <p:txBody>
          <a:bodyPr/>
          <a:lstStyle/>
          <a:p>
            <a:pPr algn="just" rtl="1" eaLnBrk="1" hangingPunct="1">
              <a:lnSpc>
                <a:spcPct val="150000"/>
              </a:lnSpc>
              <a:buFont typeface="Arial" pitchFamily="34" charset="0"/>
              <a:buNone/>
            </a:pPr>
            <a:r>
              <a:rPr lang="fa-IR" altLang="en-US" sz="2400" dirty="0" smtClean="0">
                <a:cs typeface="B Titr" pitchFamily="2" charset="-78"/>
              </a:rPr>
              <a:t>نخستين گام در يافتن منابع و ماخذ مورد نياز معرفي شده در انتهاي مقالاتي كه در حال مطالعه و استفاده از آن هستيد شناسايي نوع منبع است.</a:t>
            </a:r>
          </a:p>
          <a:p>
            <a:pPr algn="just" rtl="1" eaLnBrk="1" hangingPunct="1">
              <a:lnSpc>
                <a:spcPct val="150000"/>
              </a:lnSpc>
              <a:buFont typeface="Arial" pitchFamily="34" charset="0"/>
              <a:buNone/>
            </a:pPr>
            <a:endParaRPr lang="fa-IR" altLang="en-US" sz="2400" dirty="0" smtClean="0">
              <a:cs typeface="B Titr" pitchFamily="2" charset="-78"/>
            </a:endParaRPr>
          </a:p>
          <a:p>
            <a:pPr algn="just" rtl="1" eaLnBrk="1" hangingPunct="1">
              <a:lnSpc>
                <a:spcPct val="150000"/>
              </a:lnSpc>
              <a:buFont typeface="Arial" pitchFamily="34" charset="0"/>
              <a:buNone/>
            </a:pPr>
            <a:r>
              <a:rPr lang="fa-IR" altLang="en-US" sz="2400" dirty="0" smtClean="0">
                <a:cs typeface="B Titr" pitchFamily="2" charset="-78"/>
              </a:rPr>
              <a:t>شناخت نوع منبع تاثير مستقيمي بر انتخاب سامانه و روش جستجو و بازيابي شما دارد. به اين منظور ابتدا انواع قالب منابع معرفي شده در انتهاي مقالات را بر شمرده و سپس درباره روش هاي شناسايي آنها توضيح خواهيم داد.</a:t>
            </a:r>
          </a:p>
          <a:p>
            <a:pPr algn="just" rtl="1" eaLnBrk="1" hangingPunct="1">
              <a:lnSpc>
                <a:spcPct val="150000"/>
              </a:lnSpc>
            </a:pPr>
            <a:endParaRPr lang="fa-IR" altLang="en-US" sz="2400" dirty="0" smtClean="0"/>
          </a:p>
        </p:txBody>
      </p:sp>
    </p:spTree>
    <p:extLst>
      <p:ext uri="{BB962C8B-B14F-4D97-AF65-F5344CB8AC3E}">
        <p14:creationId xmlns:p14="http://schemas.microsoft.com/office/powerpoint/2010/main" val="2211723423"/>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4624"/>
            <a:ext cx="8229600" cy="1143000"/>
          </a:xfrm>
        </p:spPr>
        <p:txBody>
          <a:bodyPr/>
          <a:lstStyle/>
          <a:p>
            <a:pPr eaLnBrk="1" hangingPunct="1">
              <a:defRPr/>
            </a:pPr>
            <a:r>
              <a:rPr lang="fa-IR" b="1" dirty="0" smtClean="0">
                <a:solidFill>
                  <a:srgbClr val="FF0080"/>
                </a:solidFill>
                <a:cs typeface="B Jadid" pitchFamily="2" charset="-78"/>
              </a:rPr>
              <a:t>شناسايي نوع منبع اطلاعاتي</a:t>
            </a:r>
            <a:endParaRPr lang="fa-IR" dirty="0" smtClean="0">
              <a:solidFill>
                <a:srgbClr val="FF0080"/>
              </a:solidFill>
            </a:endParaRPr>
          </a:p>
        </p:txBody>
      </p:sp>
      <p:sp>
        <p:nvSpPr>
          <p:cNvPr id="3" name="Content Placeholder 2"/>
          <p:cNvSpPr>
            <a:spLocks noGrp="1"/>
          </p:cNvSpPr>
          <p:nvPr>
            <p:ph idx="1"/>
          </p:nvPr>
        </p:nvSpPr>
        <p:spPr>
          <a:xfrm>
            <a:off x="457200" y="1384721"/>
            <a:ext cx="8229600" cy="3700463"/>
          </a:xfrm>
        </p:spPr>
        <p:txBody>
          <a:bodyPr rtlCol="1">
            <a:normAutofit fontScale="25000" lnSpcReduction="20000"/>
          </a:bodyPr>
          <a:lstStyle/>
          <a:p>
            <a:pPr algn="r" rtl="1" eaLnBrk="1" fontAlgn="auto" hangingPunct="1">
              <a:lnSpc>
                <a:spcPct val="160000"/>
              </a:lnSpc>
              <a:spcAft>
                <a:spcPts val="0"/>
              </a:spcAft>
              <a:buFont typeface="Arial" pitchFamily="34" charset="0"/>
              <a:buNone/>
              <a:defRPr/>
            </a:pPr>
            <a:r>
              <a:rPr lang="fa-IR" sz="9600" dirty="0" smtClean="0">
                <a:cs typeface="B Titr" pitchFamily="2" charset="-78"/>
              </a:rPr>
              <a:t>متداول ترين انواع منابع معرفي شده در انتهاي مقالات عبارتند از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مقاله - منتشر شده در مجلات يا مجموعه مقالات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كتاب </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پايان نامه</a:t>
            </a:r>
          </a:p>
          <a:p>
            <a:pPr algn="r" rtl="1" eaLnBrk="1" fontAlgn="auto" hangingPunct="1">
              <a:lnSpc>
                <a:spcPct val="160000"/>
              </a:lnSpc>
              <a:spcAft>
                <a:spcPts val="0"/>
              </a:spcAft>
              <a:buFont typeface="Arial" pitchFamily="34" charset="0"/>
              <a:buNone/>
              <a:defRPr/>
            </a:pPr>
            <a:r>
              <a:rPr lang="fa-IR" sz="9600" dirty="0" smtClean="0">
                <a:cs typeface="B Titr" pitchFamily="2" charset="-78"/>
              </a:rPr>
              <a:t>هر يك از منابع فوق مي تواند به زبان فارسي يا انگليسي باشد كه در انتخاب محمل جستجو تاثير گذار خواهد بود. لذا نخست نشانه هاي موجود در هر پاره اطلاعاتي كه بيانگر نوع منبع است ذكر شده و سپس نمونه هاي عملي از آن ارائه خواهد شد:</a:t>
            </a:r>
          </a:p>
          <a:p>
            <a:pPr algn="r" rtl="1" eaLnBrk="1" fontAlgn="auto" hangingPunct="1">
              <a:spcAft>
                <a:spcPts val="0"/>
              </a:spcAft>
              <a:defRPr/>
            </a:pPr>
            <a:endParaRPr lang="fa-IR" dirty="0" smtClean="0"/>
          </a:p>
        </p:txBody>
      </p:sp>
    </p:spTree>
    <p:extLst>
      <p:ext uri="{BB962C8B-B14F-4D97-AF65-F5344CB8AC3E}">
        <p14:creationId xmlns:p14="http://schemas.microsoft.com/office/powerpoint/2010/main" val="2447162331"/>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fa-IR" dirty="0" smtClean="0">
                <a:cs typeface="B Jadid" panose="00000700000000000000" pitchFamily="2" charset="-78"/>
              </a:rPr>
              <a:t>نقش منابع عمومی و مرجع</a:t>
            </a:r>
            <a:endParaRPr lang="en-US" dirty="0">
              <a:cs typeface="B Jadid" panose="00000700000000000000" pitchFamily="2" charset="-78"/>
            </a:endParaRPr>
          </a:p>
        </p:txBody>
      </p:sp>
      <p:sp>
        <p:nvSpPr>
          <p:cNvPr id="3" name="Content Placeholder 2"/>
          <p:cNvSpPr>
            <a:spLocks noGrp="1"/>
          </p:cNvSpPr>
          <p:nvPr>
            <p:ph idx="1"/>
          </p:nvPr>
        </p:nvSpPr>
        <p:spPr>
          <a:xfrm>
            <a:off x="457200" y="1528737"/>
            <a:ext cx="8229600" cy="3700463"/>
          </a:xfrm>
        </p:spPr>
        <p:txBody>
          <a:bodyPr/>
          <a:lstStyle/>
          <a:p>
            <a:pPr algn="r" rtl="1"/>
            <a:r>
              <a:rPr lang="fa-IR" dirty="0">
                <a:cs typeface="B Koodak" panose="00000700000000000000" pitchFamily="2" charset="-78"/>
              </a:rPr>
              <a:t>منابع مرجع به دليل نقش و كاربرد اساسي در مطالعات پژوهشي و پيشبرد امر آموزش، ارزش خاصي دارند. </a:t>
            </a:r>
            <a:r>
              <a:rPr lang="fa-IR" dirty="0" smtClean="0">
                <a:cs typeface="B Koodak" panose="00000700000000000000" pitchFamily="2" charset="-78"/>
              </a:rPr>
              <a:t>به دليل</a:t>
            </a:r>
            <a:r>
              <a:rPr lang="fa-IR" dirty="0">
                <a:cs typeface="B Koodak" panose="00000700000000000000" pitchFamily="2" charset="-78"/>
              </a:rPr>
              <a:t>، ساختار اين گونه منابع </a:t>
            </a:r>
            <a:r>
              <a:rPr lang="fa-IR" dirty="0" smtClean="0">
                <a:cs typeface="B Koodak" panose="00000700000000000000" pitchFamily="2" charset="-78"/>
              </a:rPr>
              <a:t>و </a:t>
            </a:r>
            <a:r>
              <a:rPr lang="fa-IR" dirty="0">
                <a:cs typeface="B Koodak" panose="00000700000000000000" pitchFamily="2" charset="-78"/>
              </a:rPr>
              <a:t>شيوه نظم‌دهي به محتوا منسجم‌تر و سازمان يافته‌تر باشد، امر زوديابي نيز آسان‌تر تحقق پيدا خواهد نمود. </a:t>
            </a:r>
            <a:endParaRPr lang="en-US" dirty="0">
              <a:cs typeface="B Koodak" panose="00000700000000000000" pitchFamily="2" charset="-78"/>
            </a:endParaRPr>
          </a:p>
        </p:txBody>
      </p:sp>
    </p:spTree>
    <p:extLst>
      <p:ext uri="{BB962C8B-B14F-4D97-AF65-F5344CB8AC3E}">
        <p14:creationId xmlns:p14="http://schemas.microsoft.com/office/powerpoint/2010/main" val="26298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fa-IR" altLang="en-US" sz="4000" dirty="0" smtClean="0">
                <a:cs typeface="B Jadid" panose="00000700000000000000" pitchFamily="2" charset="-78"/>
              </a:rPr>
              <a:t>وب پنهان</a:t>
            </a:r>
            <a:endParaRPr lang="en-US" altLang="en-US" sz="4000" dirty="0">
              <a:cs typeface="B Jadid" panose="00000700000000000000" pitchFamily="2" charset="-78"/>
            </a:endParaRPr>
          </a:p>
        </p:txBody>
      </p:sp>
      <p:sp>
        <p:nvSpPr>
          <p:cNvPr id="62467" name="Rectangle 3"/>
          <p:cNvSpPr>
            <a:spLocks noGrp="1" noChangeArrowheads="1"/>
          </p:cNvSpPr>
          <p:nvPr>
            <p:ph type="body" idx="1"/>
          </p:nvPr>
        </p:nvSpPr>
        <p:spPr/>
        <p:txBody>
          <a:bodyPr/>
          <a:lstStyle/>
          <a:p>
            <a:pPr algn="r" rtl="1"/>
            <a:endParaRPr lang="fa-IR" sz="4800" b="1" dirty="0" smtClean="0">
              <a:solidFill>
                <a:schemeClr val="tx1"/>
              </a:solidFill>
              <a:cs typeface="B Farnaz" panose="00000400000000000000" pitchFamily="2" charset="-78"/>
              <a:hlinkClick r:id=""/>
            </a:endParaRPr>
          </a:p>
          <a:p>
            <a:pPr algn="r" rtl="1"/>
            <a:r>
              <a:rPr lang="fa-IR" sz="4800" b="1" dirty="0" smtClean="0">
                <a:solidFill>
                  <a:schemeClr val="tx1"/>
                </a:solidFill>
                <a:cs typeface="B Farnaz" panose="00000400000000000000" pitchFamily="2" charset="-78"/>
                <a:hlinkClick r:id=""/>
              </a:rPr>
              <a:t>وب </a:t>
            </a:r>
            <a:r>
              <a:rPr lang="fa-IR" sz="4800" b="1" dirty="0">
                <a:solidFill>
                  <a:schemeClr val="tx1"/>
                </a:solidFill>
                <a:cs typeface="B Farnaz" panose="00000400000000000000" pitchFamily="2" charset="-78"/>
                <a:hlinkClick r:id="rId2"/>
              </a:rPr>
              <a:t>پنهان چیست</a:t>
            </a:r>
            <a:r>
              <a:rPr lang="fa-IR" sz="4800" b="1" dirty="0" smtClean="0">
                <a:solidFill>
                  <a:schemeClr val="tx1"/>
                </a:solidFill>
                <a:cs typeface="B Farnaz" panose="00000400000000000000" pitchFamily="2" charset="-78"/>
                <a:hlinkClick r:id="rId2"/>
              </a:rPr>
              <a:t>؟</a:t>
            </a:r>
            <a:endParaRPr lang="fa-IR" sz="4800" b="1" dirty="0" smtClean="0">
              <a:solidFill>
                <a:schemeClr val="tx1"/>
              </a:solidFill>
              <a:cs typeface="B Farnaz" panose="00000400000000000000" pitchFamily="2" charset="-78"/>
            </a:endParaRPr>
          </a:p>
          <a:p>
            <a:pPr algn="r" rtl="1"/>
            <a:endParaRPr lang="fa-IR" b="1" dirty="0">
              <a:cs typeface="B Farnaz" panose="00000400000000000000" pitchFamily="2" charset="-78"/>
            </a:endParaRPr>
          </a:p>
          <a:p>
            <a:pPr algn="r" rtl="1"/>
            <a:endParaRPr lang="fa-IR" b="1" dirty="0" smtClean="0">
              <a:solidFill>
                <a:schemeClr val="tx1"/>
              </a:solidFill>
              <a:cs typeface="B Farnaz" panose="00000400000000000000" pitchFamily="2" charset="-78"/>
            </a:endParaRPr>
          </a:p>
          <a:p>
            <a:pPr algn="r" rtl="1"/>
            <a:endParaRPr lang="fa-IR" b="1" dirty="0">
              <a:solidFill>
                <a:schemeClr val="tx1"/>
              </a:solidFill>
              <a:cs typeface="B Farnaz" panose="00000400000000000000" pitchFamily="2" charset="-78"/>
            </a:endParaRPr>
          </a:p>
          <a:p>
            <a:pPr algn="r" rtl="1"/>
            <a:r>
              <a:rPr lang="fa-IR" dirty="0">
                <a:solidFill>
                  <a:schemeClr val="tx1"/>
                </a:solidFill>
                <a:cs typeface="B Farnaz" panose="00000400000000000000" pitchFamily="2" charset="-78"/>
              </a:rPr>
              <a:t>«وب پنهان» مفهومی است </a:t>
            </a:r>
            <a:r>
              <a:rPr lang="fa-IR" dirty="0" smtClean="0">
                <a:solidFill>
                  <a:schemeClr val="tx1"/>
                </a:solidFill>
                <a:cs typeface="B Farnaz" panose="00000400000000000000" pitchFamily="2" charset="-78"/>
              </a:rPr>
              <a:t>برای </a:t>
            </a:r>
            <a:r>
              <a:rPr lang="fa-IR" dirty="0">
                <a:solidFill>
                  <a:schemeClr val="tx1"/>
                </a:solidFill>
                <a:cs typeface="B Farnaz" panose="00000400000000000000" pitchFamily="2" charset="-78"/>
              </a:rPr>
              <a:t>اطلاعاتی که بر روی شبکه جهانی </a:t>
            </a:r>
            <a:r>
              <a:rPr lang="fa-IR" dirty="0" smtClean="0">
                <a:solidFill>
                  <a:schemeClr val="tx1"/>
                </a:solidFill>
                <a:cs typeface="B Farnaz" panose="00000400000000000000" pitchFamily="2" charset="-78"/>
              </a:rPr>
              <a:t>وب وجود دارد، </a:t>
            </a:r>
            <a:r>
              <a:rPr lang="fa-IR" dirty="0">
                <a:solidFill>
                  <a:schemeClr val="tx1"/>
                </a:solidFill>
                <a:cs typeface="B Farnaz" panose="00000400000000000000" pitchFamily="2" charset="-78"/>
              </a:rPr>
              <a:t>اما با استفاده از موتورهای </a:t>
            </a:r>
            <a:r>
              <a:rPr lang="fa-IR" dirty="0" smtClean="0">
                <a:solidFill>
                  <a:schemeClr val="tx1"/>
                </a:solidFill>
                <a:cs typeface="B Farnaz" panose="00000400000000000000" pitchFamily="2" charset="-78"/>
              </a:rPr>
              <a:t>جستجو بازیابی نمی‌شود</a:t>
            </a:r>
            <a:r>
              <a:rPr lang="fa-IR" dirty="0">
                <a:solidFill>
                  <a:schemeClr val="tx1"/>
                </a:solidFill>
                <a:cs typeface="B Farnaz" panose="00000400000000000000" pitchFamily="2" charset="-78"/>
              </a:rPr>
              <a:t>.</a:t>
            </a:r>
          </a:p>
          <a:p>
            <a:pPr algn="r" rtl="1"/>
            <a:endParaRPr lang="en-US" altLang="en-US" dirty="0">
              <a:cs typeface="B Farnaz" panose="00000400000000000000" pitchFamily="2" charset="-78"/>
            </a:endParaRPr>
          </a:p>
        </p:txBody>
      </p:sp>
    </p:spTree>
    <p:extLst>
      <p:ext uri="{BB962C8B-B14F-4D97-AF65-F5344CB8AC3E}">
        <p14:creationId xmlns:p14="http://schemas.microsoft.com/office/powerpoint/2010/main" val="3196675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strVal val="#ppt_w+.3"/>
                                          </p:val>
                                        </p:tav>
                                        <p:tav tm="100000">
                                          <p:val>
                                            <p:strVal val="#ppt_w"/>
                                          </p:val>
                                        </p:tav>
                                      </p:tavLst>
                                    </p:anim>
                                    <p:anim calcmode="lin" valueType="num">
                                      <p:cBhvr>
                                        <p:cTn id="8" dur="500" fill="hold"/>
                                        <p:tgtEl>
                                          <p:spTgt spid="62466"/>
                                        </p:tgtEl>
                                        <p:attrNameLst>
                                          <p:attrName>ppt_h</p:attrName>
                                        </p:attrNameLst>
                                      </p:cBhvr>
                                      <p:tavLst>
                                        <p:tav tm="0">
                                          <p:val>
                                            <p:strVal val="#ppt_h"/>
                                          </p:val>
                                        </p:tav>
                                        <p:tav tm="100000">
                                          <p:val>
                                            <p:strVal val="#ppt_h"/>
                                          </p:val>
                                        </p:tav>
                                      </p:tavLst>
                                    </p:anim>
                                    <p:animEffect transition="in" filter="fade">
                                      <p:cBhvr>
                                        <p:cTn id="9" dur="500"/>
                                        <p:tgtEl>
                                          <p:spTgt spid="62466"/>
                                        </p:tgtEl>
                                      </p:cBhvr>
                                    </p:animEffect>
                                  </p:childTnLst>
                                </p:cTn>
                              </p:par>
                            </p:childTnLst>
                          </p:cTn>
                        </p:par>
                        <p:par>
                          <p:cTn id="10" fill="hold">
                            <p:stCondLst>
                              <p:cond delay="650"/>
                            </p:stCondLst>
                            <p:childTnLst>
                              <p:par>
                                <p:cTn id="11" presetID="22" presetClass="entr" presetSubtype="8" fill="hold" grpId="0" nodeType="after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Effect transition="in" filter="wipe(left)">
                                      <p:cBhvr>
                                        <p:cTn id="13" dur="500"/>
                                        <p:tgtEl>
                                          <p:spTgt spid="62467">
                                            <p:txEl>
                                              <p:pRg st="1" end="1"/>
                                            </p:txEl>
                                          </p:spTgt>
                                        </p:tgtEl>
                                      </p:cBhvr>
                                    </p:animEffect>
                                  </p:childTnLst>
                                </p:cTn>
                              </p:par>
                            </p:childTnLst>
                          </p:cTn>
                        </p:par>
                        <p:par>
                          <p:cTn id="14" fill="hold">
                            <p:stCondLst>
                              <p:cond delay="1150"/>
                            </p:stCondLst>
                            <p:childTnLst>
                              <p:par>
                                <p:cTn id="15" presetID="22" presetClass="entr" presetSubtype="8" fill="hold" grpId="0" nodeType="afterEffect">
                                  <p:stCondLst>
                                    <p:cond delay="0"/>
                                  </p:stCondLst>
                                  <p:childTnLst>
                                    <p:set>
                                      <p:cBhvr>
                                        <p:cTn id="16" dur="1" fill="hold">
                                          <p:stCondLst>
                                            <p:cond delay="0"/>
                                          </p:stCondLst>
                                        </p:cTn>
                                        <p:tgtEl>
                                          <p:spTgt spid="62467">
                                            <p:txEl>
                                              <p:pRg st="5" end="5"/>
                                            </p:txEl>
                                          </p:spTgt>
                                        </p:tgtEl>
                                        <p:attrNameLst>
                                          <p:attrName>style.visibility</p:attrName>
                                        </p:attrNameLst>
                                      </p:cBhvr>
                                      <p:to>
                                        <p:strVal val="visible"/>
                                      </p:to>
                                    </p:set>
                                    <p:animEffect transition="in" filter="wipe(left)">
                                      <p:cBhvr>
                                        <p:cTn id="17"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ltLang="en-US"/>
          </a:p>
        </p:txBody>
      </p:sp>
      <p:sp>
        <p:nvSpPr>
          <p:cNvPr id="63491" name="Rectangle 3"/>
          <p:cNvSpPr>
            <a:spLocks noGrp="1" noChangeArrowheads="1"/>
          </p:cNvSpPr>
          <p:nvPr>
            <p:ph type="body" idx="1"/>
          </p:nvPr>
        </p:nvSpPr>
        <p:spPr/>
        <p:txBody>
          <a:bodyPr/>
          <a:lstStyle/>
          <a:p>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400800" cy="6858000"/>
          </a:xfrm>
          <a:prstGeom prst="rect">
            <a:avLst/>
          </a:prstGeom>
        </p:spPr>
      </p:pic>
    </p:spTree>
    <p:extLst>
      <p:ext uri="{BB962C8B-B14F-4D97-AF65-F5344CB8AC3E}">
        <p14:creationId xmlns:p14="http://schemas.microsoft.com/office/powerpoint/2010/main" val="709473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5737</TotalTime>
  <Words>847</Words>
  <Application>Microsoft Office PowerPoint</Application>
  <PresentationFormat>On-screen Show (4:3)</PresentationFormat>
  <Paragraphs>140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به نام خدا</vt:lpstr>
      <vt:lpstr>تعریف سواد اطلاعاتی: </vt:lpstr>
      <vt:lpstr>ويژگي ها و توانايي هايي فرد با سواد اطلاعاتی</vt:lpstr>
      <vt:lpstr>نیاز اطلاعاتی چیست؟</vt:lpstr>
      <vt:lpstr>شناسايي نوع منبع اطلاعاتي</vt:lpstr>
      <vt:lpstr>شناسايي نوع منبع اطلاعاتي</vt:lpstr>
      <vt:lpstr>نقش منابع عمومی و مرجع</vt:lpstr>
      <vt:lpstr>وب پنهان</vt:lpstr>
      <vt:lpstr>PowerPoint Presentation</vt:lpstr>
      <vt:lpstr>PowerPoint Presentation</vt:lpstr>
      <vt:lpstr>اجزای موتورهای جستجو</vt:lpstr>
      <vt:lpstr>PowerPoint Presentation</vt:lpstr>
      <vt:lpstr>راهبرد جستجو</vt:lpstr>
      <vt:lpstr>رعایت اصول کلی جستجو</vt:lpstr>
      <vt:lpstr>استراتژی های تاثیرگذار در جستجو</vt:lpstr>
      <vt:lpstr>ترفندهای جستجوی بهینه در گوگل</vt:lpstr>
      <vt:lpstr>PowerPoint Presentation</vt:lpstr>
      <vt:lpstr>ترفندهای جستجوی بهینه در گوگل</vt:lpstr>
      <vt:lpstr>ترفندهای جستجوی بهینه در گوگل</vt:lpstr>
      <vt:lpstr>ترفندهای جستجوی بهینه در گوگل</vt:lpstr>
      <vt:lpstr>ترفندهای جستجوی بهینه در گوگل</vt:lpstr>
      <vt:lpstr>PowerPoint Presentation</vt:lpstr>
      <vt:lpstr>ویژگی و اهمیت پایگاه های استنادی</vt:lpstr>
      <vt:lpstr>ویژگی و اهمیت پایگاه های استنادی</vt:lpstr>
      <vt:lpstr>مهمترین پایگاه های استنادی</vt:lpstr>
      <vt:lpstr>منابع اطلاعاتی در دسترس از دانشگاه</vt:lpstr>
      <vt:lpstr>فهرستگان چیست؟</vt:lpstr>
      <vt:lpstr>فهرستگانهای منابع داخل کشور</vt:lpstr>
      <vt:lpstr>سامانه های اطلاعاتی دریافت منابع</vt:lpstr>
      <vt:lpstr>DOI چیست؟ </vt:lpstr>
      <vt:lpstr>Crossref.org</vt:lpstr>
      <vt:lpstr>دو هوشمندی بسیار کاربردی</vt:lpstr>
      <vt:lpstr>PowerPoint Presentation</vt:lpstr>
      <vt:lpstr>PowerPoint Presentation</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background design</dc:title>
  <dc:creator>Presentation Magazine</dc:creator>
  <cp:lastModifiedBy>Haratian</cp:lastModifiedBy>
  <cp:revision>155</cp:revision>
  <dcterms:modified xsi:type="dcterms:W3CDTF">2017-03-01T05:06:57Z</dcterms:modified>
</cp:coreProperties>
</file>