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2"/>
  </p:notesMasterIdLst>
  <p:sldIdLst>
    <p:sldId id="274" r:id="rId2"/>
    <p:sldId id="257" r:id="rId3"/>
    <p:sldId id="272" r:id="rId4"/>
    <p:sldId id="276" r:id="rId5"/>
    <p:sldId id="258" r:id="rId6"/>
    <p:sldId id="264" r:id="rId7"/>
    <p:sldId id="266" r:id="rId8"/>
    <p:sldId id="267" r:id="rId9"/>
    <p:sldId id="269" r:id="rId10"/>
    <p:sldId id="295" r:id="rId11"/>
    <p:sldId id="273" r:id="rId12"/>
    <p:sldId id="294" r:id="rId13"/>
    <p:sldId id="293" r:id="rId14"/>
    <p:sldId id="284" r:id="rId15"/>
    <p:sldId id="277" r:id="rId16"/>
    <p:sldId id="270" r:id="rId17"/>
    <p:sldId id="278" r:id="rId18"/>
    <p:sldId id="279" r:id="rId19"/>
    <p:sldId id="285" r:id="rId20"/>
    <p:sldId id="282" r:id="rId21"/>
    <p:sldId id="287" r:id="rId22"/>
    <p:sldId id="281" r:id="rId23"/>
    <p:sldId id="288" r:id="rId24"/>
    <p:sldId id="283" r:id="rId25"/>
    <p:sldId id="280" r:id="rId26"/>
    <p:sldId id="289" r:id="rId27"/>
    <p:sldId id="290" r:id="rId28"/>
    <p:sldId id="275" r:id="rId29"/>
    <p:sldId id="296" r:id="rId30"/>
    <p:sldId id="291"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24935F-74A8-4B2D-92AF-0BA4C76C8885}" type="datetimeFigureOut">
              <a:rPr lang="en-US" smtClean="0"/>
              <a:t>12/13/2017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26E101-2F41-443D-8346-9DE762941EDF}" type="slidenum">
              <a:rPr lang="en-US" smtClean="0"/>
              <a:t>‹#›</a:t>
            </a:fld>
            <a:endParaRPr lang="en-US"/>
          </a:p>
        </p:txBody>
      </p:sp>
    </p:spTree>
    <p:extLst>
      <p:ext uri="{BB962C8B-B14F-4D97-AF65-F5344CB8AC3E}">
        <p14:creationId xmlns:p14="http://schemas.microsoft.com/office/powerpoint/2010/main" val="1612570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81F0A2-E262-4D1A-B6B3-33E1C5A445E9}" type="slidenum">
              <a:rPr lang="ar-SA" altLang="en-US"/>
              <a:pPr/>
              <a:t>19</a:t>
            </a:fld>
            <a:endParaRPr lang="en-US" altLang="en-US"/>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09192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A1C3AC0C-7965-4623-B578-C06071F0050C}" type="datetimeFigureOut">
              <a:rPr lang="en-US" smtClean="0"/>
              <a:t>12/13/2017</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6041F4B8-C3EC-4213-BDDE-14255765061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1C3AC0C-7965-4623-B578-C06071F0050C}" type="datetimeFigureOut">
              <a:rPr lang="en-US" smtClean="0"/>
              <a:t>12/13/2017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41F4B8-C3EC-4213-BDDE-14255765061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1C3AC0C-7965-4623-B578-C06071F0050C}" type="datetimeFigureOut">
              <a:rPr lang="en-US" smtClean="0"/>
              <a:t>12/13/2017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41F4B8-C3EC-4213-BDDE-14255765061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A1C3AC0C-7965-4623-B578-C06071F0050C}" type="datetimeFigureOut">
              <a:rPr lang="en-US" smtClean="0"/>
              <a:t>12/13/2017</a:t>
            </a:fld>
            <a:endParaRPr lang="en-US"/>
          </a:p>
        </p:txBody>
      </p:sp>
      <p:sp>
        <p:nvSpPr>
          <p:cNvPr id="9" name="Slide Number Placeholder 8"/>
          <p:cNvSpPr>
            <a:spLocks noGrp="1"/>
          </p:cNvSpPr>
          <p:nvPr>
            <p:ph type="sldNum" sz="quarter" idx="15"/>
          </p:nvPr>
        </p:nvSpPr>
        <p:spPr/>
        <p:txBody>
          <a:bodyPr rtlCol="0"/>
          <a:lstStyle/>
          <a:p>
            <a:fld id="{6041F4B8-C3EC-4213-BDDE-142557650618}"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A1C3AC0C-7965-4623-B578-C06071F0050C}" type="datetimeFigureOut">
              <a:rPr lang="en-US" smtClean="0"/>
              <a:t>12/13/2017</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6041F4B8-C3EC-4213-BDDE-14255765061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1C3AC0C-7965-4623-B578-C06071F0050C}" type="datetimeFigureOut">
              <a:rPr lang="en-US" smtClean="0"/>
              <a:t>12/13/2017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41F4B8-C3EC-4213-BDDE-142557650618}"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A1C3AC0C-7965-4623-B578-C06071F0050C}" type="datetimeFigureOut">
              <a:rPr lang="en-US" smtClean="0"/>
              <a:t>12/13/2017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41F4B8-C3EC-4213-BDDE-142557650618}"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A1C3AC0C-7965-4623-B578-C06071F0050C}" type="datetimeFigureOut">
              <a:rPr lang="en-US" smtClean="0"/>
              <a:t>12/13/2017</a:t>
            </a:fld>
            <a:endParaRPr lang="en-US"/>
          </a:p>
        </p:txBody>
      </p:sp>
      <p:sp>
        <p:nvSpPr>
          <p:cNvPr id="7" name="Slide Number Placeholder 6"/>
          <p:cNvSpPr>
            <a:spLocks noGrp="1"/>
          </p:cNvSpPr>
          <p:nvPr>
            <p:ph type="sldNum" sz="quarter" idx="11"/>
          </p:nvPr>
        </p:nvSpPr>
        <p:spPr/>
        <p:txBody>
          <a:bodyPr rtlCol="0"/>
          <a:lstStyle/>
          <a:p>
            <a:fld id="{6041F4B8-C3EC-4213-BDDE-142557650618}"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C3AC0C-7965-4623-B578-C06071F0050C}" type="datetimeFigureOut">
              <a:rPr lang="en-US" smtClean="0"/>
              <a:t>12/13/2017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41F4B8-C3EC-4213-BDDE-14255765061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A1C3AC0C-7965-4623-B578-C06071F0050C}" type="datetimeFigureOut">
              <a:rPr lang="en-US" smtClean="0"/>
              <a:t>12/13/2017</a:t>
            </a:fld>
            <a:endParaRPr lang="en-US"/>
          </a:p>
        </p:txBody>
      </p:sp>
      <p:sp>
        <p:nvSpPr>
          <p:cNvPr id="22" name="Slide Number Placeholder 21"/>
          <p:cNvSpPr>
            <a:spLocks noGrp="1"/>
          </p:cNvSpPr>
          <p:nvPr>
            <p:ph type="sldNum" sz="quarter" idx="15"/>
          </p:nvPr>
        </p:nvSpPr>
        <p:spPr/>
        <p:txBody>
          <a:bodyPr rtlCol="0"/>
          <a:lstStyle/>
          <a:p>
            <a:fld id="{6041F4B8-C3EC-4213-BDDE-142557650618}"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A1C3AC0C-7965-4623-B578-C06071F0050C}" type="datetimeFigureOut">
              <a:rPr lang="en-US" smtClean="0"/>
              <a:t>12/13/2017</a:t>
            </a:fld>
            <a:endParaRPr lang="en-US"/>
          </a:p>
        </p:txBody>
      </p:sp>
      <p:sp>
        <p:nvSpPr>
          <p:cNvPr id="18" name="Slide Number Placeholder 17"/>
          <p:cNvSpPr>
            <a:spLocks noGrp="1"/>
          </p:cNvSpPr>
          <p:nvPr>
            <p:ph type="sldNum" sz="quarter" idx="11"/>
          </p:nvPr>
        </p:nvSpPr>
        <p:spPr/>
        <p:txBody>
          <a:bodyPr rtlCol="0"/>
          <a:lstStyle/>
          <a:p>
            <a:fld id="{6041F4B8-C3EC-4213-BDDE-142557650618}"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1C3AC0C-7965-4623-B578-C06071F0050C}" type="datetimeFigureOut">
              <a:rPr lang="en-US" smtClean="0"/>
              <a:t>12/13/2017</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6041F4B8-C3EC-4213-BDDE-14255765061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5240" cy="1714202"/>
          </a:xfrm>
        </p:spPr>
        <p:txBody>
          <a:bodyPr/>
          <a:lstStyle/>
          <a:p>
            <a:pPr algn="ctr"/>
            <a:r>
              <a:rPr lang="fa-IR" dirty="0" smtClean="0"/>
              <a:t>از بین هزاران نامت لطیف را دوست تر می دارم </a:t>
            </a:r>
            <a:br>
              <a:rPr lang="fa-IR" dirty="0" smtClean="0"/>
            </a:br>
            <a:r>
              <a:rPr lang="fa-IR" dirty="0" smtClean="0"/>
              <a:t>یا لطیف </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051720" y="2204864"/>
            <a:ext cx="4320480" cy="2808461"/>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087" y="5013325"/>
            <a:ext cx="2358721" cy="1662230"/>
          </a:xfrm>
          <a:prstGeom prst="rect">
            <a:avLst/>
          </a:prstGeom>
        </p:spPr>
      </p:pic>
    </p:spTree>
    <p:extLst>
      <p:ext uri="{BB962C8B-B14F-4D97-AF65-F5344CB8AC3E}">
        <p14:creationId xmlns:p14="http://schemas.microsoft.com/office/powerpoint/2010/main" val="401956265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76" y="381000"/>
            <a:ext cx="7772400" cy="1219200"/>
          </a:xfrm>
        </p:spPr>
        <p:txBody>
          <a:bodyPr>
            <a:normAutofit/>
          </a:bodyPr>
          <a:lstStyle/>
          <a:p>
            <a:pPr algn="r" rtl="1"/>
            <a:r>
              <a:rPr lang="fa-IR" sz="2400" dirty="0" smtClean="0"/>
              <a:t>وب سایت کتابخانه مرکزی گذرگاه اطلاعاتی </a:t>
            </a:r>
            <a:endParaRPr lang="en-US" sz="2400" dirty="0"/>
          </a:p>
        </p:txBody>
      </p:sp>
      <p:sp>
        <p:nvSpPr>
          <p:cNvPr id="3" name="Subtitle 2"/>
          <p:cNvSpPr>
            <a:spLocks noGrp="1"/>
          </p:cNvSpPr>
          <p:nvPr>
            <p:ph type="subTitle" idx="1"/>
          </p:nvPr>
        </p:nvSpPr>
        <p:spPr>
          <a:xfrm>
            <a:off x="1763688" y="2209800"/>
            <a:ext cx="6731088" cy="4191000"/>
          </a:xfrm>
        </p:spPr>
        <p:txBody>
          <a:bodyPr/>
          <a:lstStyle/>
          <a:p>
            <a:endParaRPr lang="fa-IR" dirty="0" smtClean="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924945"/>
            <a:ext cx="7056784"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58176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003232" cy="1138138"/>
          </a:xfrm>
        </p:spPr>
        <p:txBody>
          <a:bodyPr/>
          <a:lstStyle/>
          <a:p>
            <a:pPr algn="r"/>
            <a:r>
              <a:rPr lang="fa-IR" dirty="0" smtClean="0"/>
              <a:t>مراحل نصب نرم افزار </a:t>
            </a:r>
            <a:endParaRPr lang="en-US" dirty="0"/>
          </a:p>
        </p:txBody>
      </p:sp>
      <p:sp>
        <p:nvSpPr>
          <p:cNvPr id="2" name="Content Placeholder 1"/>
          <p:cNvSpPr>
            <a:spLocks noGrp="1"/>
          </p:cNvSpPr>
          <p:nvPr>
            <p:ph sz="quarter" idx="1"/>
          </p:nvPr>
        </p:nvSpPr>
        <p:spPr>
          <a:xfrm>
            <a:off x="457200" y="2060848"/>
            <a:ext cx="8229600" cy="4392488"/>
          </a:xfrm>
        </p:spPr>
        <p:txBody>
          <a:bodyPr>
            <a:normAutofit fontScale="92500" lnSpcReduction="10000"/>
          </a:bodyPr>
          <a:lstStyle/>
          <a:p>
            <a:pPr algn="just" rtl="1">
              <a:lnSpc>
                <a:spcPct val="150000"/>
              </a:lnSpc>
            </a:pPr>
            <a:r>
              <a:rPr lang="fa-IR" dirty="0" smtClean="0"/>
              <a:t>با آدرس</a:t>
            </a:r>
            <a:r>
              <a:rPr lang="en-US" dirty="0" smtClean="0">
                <a:solidFill>
                  <a:srgbClr val="C00000"/>
                </a:solidFill>
              </a:rPr>
              <a:t>ftp://ftp.um.ac.ir </a:t>
            </a:r>
            <a:r>
              <a:rPr lang="fa-IR" dirty="0" smtClean="0">
                <a:solidFill>
                  <a:srgbClr val="C00000"/>
                </a:solidFill>
              </a:rPr>
              <a:t>  </a:t>
            </a:r>
            <a:r>
              <a:rPr lang="fa-IR" dirty="0" smtClean="0"/>
              <a:t>وارد فضای </a:t>
            </a:r>
            <a:r>
              <a:rPr lang="en-US" dirty="0" smtClean="0"/>
              <a:t>ftp </a:t>
            </a:r>
            <a:r>
              <a:rPr lang="fa-IR" dirty="0" smtClean="0"/>
              <a:t> دانشگاه شوید،</a:t>
            </a:r>
          </a:p>
          <a:p>
            <a:pPr algn="just" rtl="1">
              <a:lnSpc>
                <a:spcPct val="150000"/>
              </a:lnSpc>
            </a:pPr>
            <a:r>
              <a:rPr lang="fa-IR" dirty="0" smtClean="0"/>
              <a:t>پوشه </a:t>
            </a:r>
            <a:r>
              <a:rPr lang="en-US" dirty="0" smtClean="0"/>
              <a:t>office </a:t>
            </a:r>
            <a:r>
              <a:rPr lang="fa-IR" dirty="0" smtClean="0"/>
              <a:t> را کلیک کنید، سومین پوشه در </a:t>
            </a:r>
            <a:r>
              <a:rPr lang="en-US" dirty="0" smtClean="0"/>
              <a:t> office</a:t>
            </a:r>
            <a:r>
              <a:rPr lang="fa-IR" dirty="0" smtClean="0"/>
              <a:t>مربوط به </a:t>
            </a:r>
            <a:r>
              <a:rPr lang="en-US" dirty="0" smtClean="0"/>
              <a:t>EndNote</a:t>
            </a:r>
            <a:r>
              <a:rPr lang="fa-IR" dirty="0" smtClean="0"/>
              <a:t> می باشد</a:t>
            </a:r>
          </a:p>
          <a:p>
            <a:pPr algn="just" rtl="1">
              <a:lnSpc>
                <a:spcPct val="150000"/>
              </a:lnSpc>
            </a:pPr>
            <a:r>
              <a:rPr lang="fa-IR" dirty="0" smtClean="0"/>
              <a:t>وارد پوشه</a:t>
            </a:r>
            <a:r>
              <a:rPr lang="en-US" dirty="0" smtClean="0"/>
              <a:t> EndNote </a:t>
            </a:r>
            <a:r>
              <a:rPr lang="fa-IR" dirty="0" smtClean="0"/>
              <a:t>شده </a:t>
            </a:r>
            <a:r>
              <a:rPr lang="en-US" dirty="0" smtClean="0"/>
              <a:t>EndNotex8 </a:t>
            </a:r>
            <a:r>
              <a:rPr lang="fa-IR" dirty="0" smtClean="0"/>
              <a:t> را کلیک کنید</a:t>
            </a:r>
            <a:endParaRPr lang="en-US" dirty="0" smtClean="0"/>
          </a:p>
          <a:p>
            <a:pPr algn="just" rtl="1">
              <a:lnSpc>
                <a:spcPct val="150000"/>
              </a:lnSpc>
            </a:pPr>
            <a:r>
              <a:rPr lang="fa-IR" dirty="0" smtClean="0"/>
              <a:t>از بین فایلهای موجود جدید ترین را انتخاب و دانلود و </a:t>
            </a:r>
            <a:r>
              <a:rPr lang="en-US" dirty="0" smtClean="0"/>
              <a:t>Extract </a:t>
            </a:r>
            <a:r>
              <a:rPr lang="fa-IR" dirty="0" smtClean="0"/>
              <a:t> کنید.(2017)</a:t>
            </a:r>
          </a:p>
          <a:p>
            <a:pPr algn="just" rtl="1">
              <a:lnSpc>
                <a:spcPct val="150000"/>
              </a:lnSpc>
            </a:pPr>
            <a:r>
              <a:rPr lang="fa-IR" dirty="0" smtClean="0"/>
              <a:t>از دو فایل موجود ابتدا شماره سریال را از </a:t>
            </a:r>
            <a:r>
              <a:rPr lang="en-US" dirty="0" smtClean="0"/>
              <a:t>Read me </a:t>
            </a:r>
            <a:r>
              <a:rPr lang="fa-IR" dirty="0" smtClean="0"/>
              <a:t> کپی و سپس </a:t>
            </a:r>
            <a:r>
              <a:rPr lang="en-US" dirty="0" smtClean="0"/>
              <a:t>Set up</a:t>
            </a:r>
            <a:r>
              <a:rPr lang="fa-IR" dirty="0" smtClean="0"/>
              <a:t> را اجرا می کنیم . </a:t>
            </a:r>
            <a:r>
              <a:rPr lang="fa-IR" dirty="0" smtClean="0">
                <a:solidFill>
                  <a:srgbClr val="C00000"/>
                </a:solidFill>
              </a:rPr>
              <a:t>توجه داشته باشیددرهنگام اجرا شماره سریال را در مرحله مربوطه وارد می کنیم . در ضمن به محض نصب یک آیکن در</a:t>
            </a:r>
            <a:r>
              <a:rPr lang="en-US" dirty="0" smtClean="0">
                <a:solidFill>
                  <a:srgbClr val="C00000"/>
                </a:solidFill>
              </a:rPr>
              <a:t>Word</a:t>
            </a:r>
            <a:r>
              <a:rPr lang="fa-IR" dirty="0" smtClean="0">
                <a:solidFill>
                  <a:srgbClr val="C00000"/>
                </a:solidFill>
              </a:rPr>
              <a:t> به نام</a:t>
            </a:r>
            <a:r>
              <a:rPr lang="en-US" dirty="0" smtClean="0">
                <a:solidFill>
                  <a:srgbClr val="C00000"/>
                </a:solidFill>
              </a:rPr>
              <a:t> </a:t>
            </a:r>
            <a:r>
              <a:rPr lang="en-US" dirty="0">
                <a:solidFill>
                  <a:srgbClr val="C00000"/>
                </a:solidFill>
              </a:rPr>
              <a:t>E</a:t>
            </a:r>
            <a:r>
              <a:rPr lang="en-US" dirty="0" smtClean="0">
                <a:solidFill>
                  <a:srgbClr val="C00000"/>
                </a:solidFill>
              </a:rPr>
              <a:t>ndNotex8 </a:t>
            </a:r>
            <a:r>
              <a:rPr lang="fa-IR" dirty="0" smtClean="0">
                <a:solidFill>
                  <a:srgbClr val="C00000"/>
                </a:solidFill>
              </a:rPr>
              <a:t> اضافه و ابزاراندنوت در آن قرا می گیرد. </a:t>
            </a:r>
            <a:endParaRPr lang="en-US" dirty="0" smtClean="0">
              <a:solidFill>
                <a:srgbClr val="C00000"/>
              </a:solidFill>
            </a:endParaRPr>
          </a:p>
          <a:p>
            <a:pPr algn="just" rtl="1">
              <a:lnSpc>
                <a:spcPct val="150000"/>
              </a:lnSpc>
            </a:pPr>
            <a:endParaRPr lang="fa-IR" dirty="0" smtClean="0"/>
          </a:p>
          <a:p>
            <a:pPr algn="just" rtl="1">
              <a:lnSpc>
                <a:spcPct val="150000"/>
              </a:lnSpc>
            </a:pPr>
            <a:endParaRPr lang="en-US" dirty="0" smtClean="0"/>
          </a:p>
          <a:p>
            <a:pPr marL="0" indent="0" algn="just" rtl="1">
              <a:lnSpc>
                <a:spcPct val="150000"/>
              </a:lnSpc>
              <a:buNone/>
            </a:pPr>
            <a:endParaRPr lang="en-US" dirty="0"/>
          </a:p>
          <a:p>
            <a:pPr marL="0" indent="0" algn="just" rtl="1">
              <a:lnSpc>
                <a:spcPct val="150000"/>
              </a:lnSpc>
              <a:buNone/>
            </a:pPr>
            <a:endParaRPr lang="fa-IR" dirty="0" smtClean="0"/>
          </a:p>
          <a:p>
            <a:pPr algn="just" rtl="1">
              <a:lnSpc>
                <a:spcPct val="150000"/>
              </a:lnSpc>
            </a:pPr>
            <a:endParaRPr lang="fa-IR" dirty="0" smtClean="0"/>
          </a:p>
          <a:p>
            <a:pPr algn="just" rtl="1">
              <a:lnSpc>
                <a:spcPct val="150000"/>
              </a:lnSpc>
            </a:pPr>
            <a:endParaRPr lang="fa-IR" dirty="0" smtClean="0"/>
          </a:p>
          <a:p>
            <a:pPr algn="just" rtl="1">
              <a:lnSpc>
                <a:spcPct val="150000"/>
              </a:lnSpc>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432073"/>
            <a:ext cx="2800350" cy="1628775"/>
          </a:xfrm>
          <a:prstGeom prst="rect">
            <a:avLst/>
          </a:prstGeom>
        </p:spPr>
      </p:pic>
    </p:spTree>
    <p:extLst>
      <p:ext uri="{BB962C8B-B14F-4D97-AF65-F5344CB8AC3E}">
        <p14:creationId xmlns:p14="http://schemas.microsoft.com/office/powerpoint/2010/main" val="414579065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از </a:t>
            </a:r>
            <a:r>
              <a:rPr lang="en-US" dirty="0" smtClean="0"/>
              <a:t>ftp </a:t>
            </a:r>
            <a:r>
              <a:rPr lang="fa-IR" dirty="0" smtClean="0"/>
              <a:t>دانشگاه پوشه</a:t>
            </a:r>
            <a:r>
              <a:rPr lang="en-US" dirty="0" smtClean="0"/>
              <a:t> office </a:t>
            </a:r>
            <a:r>
              <a:rPr lang="fa-IR" dirty="0" smtClean="0"/>
              <a:t>را باز کنید</a:t>
            </a:r>
            <a:endParaRPr lang="en-US" dirty="0"/>
          </a:p>
        </p:txBody>
      </p:sp>
      <p:pic>
        <p:nvPicPr>
          <p:cNvPr id="3" name="Picture 2"/>
          <p:cNvPicPr>
            <a:picLocks noChangeAspect="1"/>
          </p:cNvPicPr>
          <p:nvPr/>
        </p:nvPicPr>
        <p:blipFill rotWithShape="1">
          <a:blip r:embed="rId2"/>
          <a:srcRect l="19371" t="7876" r="20858" b="26172"/>
          <a:stretch/>
        </p:blipFill>
        <p:spPr>
          <a:xfrm>
            <a:off x="611560" y="1628800"/>
            <a:ext cx="7776864" cy="4824536"/>
          </a:xfrm>
          <a:prstGeom prst="rect">
            <a:avLst/>
          </a:prstGeom>
        </p:spPr>
      </p:pic>
      <p:sp>
        <p:nvSpPr>
          <p:cNvPr id="4" name="Oval Callout 3"/>
          <p:cNvSpPr/>
          <p:nvPr/>
        </p:nvSpPr>
        <p:spPr>
          <a:xfrm>
            <a:off x="2771800" y="4654987"/>
            <a:ext cx="1296144" cy="104469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ln w="0"/>
                <a:solidFill>
                  <a:schemeClr val="tx1"/>
                </a:solidFill>
                <a:effectLst>
                  <a:outerShdw blurRad="38100" dist="19050" dir="2700000" algn="tl" rotWithShape="0">
                    <a:schemeClr val="dk1">
                      <a:alpha val="40000"/>
                    </a:schemeClr>
                  </a:outerShdw>
                </a:effectLst>
              </a:rPr>
              <a:t>پوشه</a:t>
            </a:r>
            <a:r>
              <a:rPr lang="fa-IR" dirty="0" smtClean="0"/>
              <a:t> </a:t>
            </a:r>
            <a:r>
              <a:rPr lang="en-US" dirty="0" smtClean="0">
                <a:ln w="0"/>
                <a:solidFill>
                  <a:schemeClr val="tx1"/>
                </a:solidFill>
                <a:effectLst>
                  <a:outerShdw blurRad="38100" dist="19050" dir="2700000" algn="tl" rotWithShape="0">
                    <a:schemeClr val="dk1">
                      <a:alpha val="40000"/>
                    </a:schemeClr>
                  </a:outerShdw>
                </a:effectLst>
              </a:rPr>
              <a:t>office</a:t>
            </a:r>
            <a:endParaRPr lang="en-US" dirty="0"/>
          </a:p>
        </p:txBody>
      </p:sp>
      <p:sp>
        <p:nvSpPr>
          <p:cNvPr id="5" name="Left Arrow 4"/>
          <p:cNvSpPr/>
          <p:nvPr/>
        </p:nvSpPr>
        <p:spPr>
          <a:xfrm>
            <a:off x="1835696" y="5805264"/>
            <a:ext cx="1152128" cy="720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911445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a:srcRect l="14943" t="19687" r="12558" b="23221"/>
          <a:stretch/>
        </p:blipFill>
        <p:spPr>
          <a:xfrm>
            <a:off x="323528" y="1484784"/>
            <a:ext cx="8280920" cy="4176464"/>
          </a:xfrm>
          <a:prstGeom prst="rect">
            <a:avLst/>
          </a:prstGeom>
        </p:spPr>
      </p:pic>
      <p:sp>
        <p:nvSpPr>
          <p:cNvPr id="23" name="Oval Callout 22"/>
          <p:cNvSpPr/>
          <p:nvPr/>
        </p:nvSpPr>
        <p:spPr>
          <a:xfrm>
            <a:off x="2699792" y="2492896"/>
            <a:ext cx="2664296" cy="111670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ln w="0"/>
                <a:solidFill>
                  <a:schemeClr val="tx1"/>
                </a:solidFill>
                <a:effectLst>
                  <a:outerShdw blurRad="38100" dist="19050" dir="2700000" algn="tl" rotWithShape="0">
                    <a:schemeClr val="dk1">
                      <a:alpha val="40000"/>
                    </a:schemeClr>
                  </a:outerShdw>
                </a:effectLst>
              </a:rPr>
              <a:t>ورژن مورد نظر را انتخاب و دانلود کنید</a:t>
            </a:r>
            <a:endParaRPr lang="en-US" dirty="0">
              <a:ln w="0"/>
              <a:solidFill>
                <a:schemeClr val="tx1"/>
              </a:solidFill>
              <a:effectLst>
                <a:outerShdw blurRad="38100" dist="19050" dir="2700000" algn="tl" rotWithShape="0">
                  <a:schemeClr val="dk1">
                    <a:alpha val="40000"/>
                  </a:schemeClr>
                </a:outerShdw>
              </a:effectLst>
            </a:endParaRPr>
          </a:p>
        </p:txBody>
      </p:sp>
      <p:cxnSp>
        <p:nvCxnSpPr>
          <p:cNvPr id="28" name="Straight Arrow Connector 27"/>
          <p:cNvCxnSpPr/>
          <p:nvPr/>
        </p:nvCxnSpPr>
        <p:spPr>
          <a:xfrm flipH="1">
            <a:off x="1763688" y="3861048"/>
            <a:ext cx="1584176" cy="93610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683044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354162"/>
          </a:xfrm>
        </p:spPr>
        <p:txBody>
          <a:bodyPr>
            <a:normAutofit fontScale="90000"/>
          </a:bodyPr>
          <a:lstStyle/>
          <a:p>
            <a:pPr algn="r" rtl="1"/>
            <a:r>
              <a:rPr lang="fa-IR" dirty="0">
                <a:solidFill>
                  <a:srgbClr val="C00000"/>
                </a:solidFill>
              </a:rPr>
              <a:t>به محض نصب یک آیکن در</a:t>
            </a:r>
            <a:r>
              <a:rPr lang="en-US" dirty="0">
                <a:solidFill>
                  <a:srgbClr val="C00000"/>
                </a:solidFill>
              </a:rPr>
              <a:t>Word</a:t>
            </a:r>
            <a:r>
              <a:rPr lang="fa-IR" dirty="0">
                <a:solidFill>
                  <a:srgbClr val="C00000"/>
                </a:solidFill>
              </a:rPr>
              <a:t> به نام</a:t>
            </a:r>
            <a:r>
              <a:rPr lang="en-US" dirty="0">
                <a:solidFill>
                  <a:srgbClr val="C00000"/>
                </a:solidFill>
              </a:rPr>
              <a:t> EndNotex8 </a:t>
            </a:r>
            <a:r>
              <a:rPr lang="fa-IR" dirty="0">
                <a:solidFill>
                  <a:srgbClr val="C00000"/>
                </a:solidFill>
              </a:rPr>
              <a:t> اضافه و ابزاراندنوت در آن قرا می گیرد. </a:t>
            </a:r>
            <a:r>
              <a:rPr lang="en-US" dirty="0">
                <a:solidFill>
                  <a:srgbClr val="C00000"/>
                </a:solidFill>
              </a:rPr>
              <a:t/>
            </a:r>
            <a:br>
              <a:rPr lang="en-US" dirty="0">
                <a:solidFill>
                  <a:srgbClr val="C00000"/>
                </a:solidFill>
              </a:rPr>
            </a:b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57200" y="2348880"/>
            <a:ext cx="6563072" cy="3787369"/>
          </a:xfrm>
        </p:spPr>
      </p:pic>
      <p:cxnSp>
        <p:nvCxnSpPr>
          <p:cNvPr id="6" name="Straight Arrow Connector 5"/>
          <p:cNvCxnSpPr/>
          <p:nvPr/>
        </p:nvCxnSpPr>
        <p:spPr>
          <a:xfrm flipH="1">
            <a:off x="3779912" y="1988840"/>
            <a:ext cx="1008112" cy="5040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410702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658" y="164958"/>
            <a:ext cx="7467600" cy="2255930"/>
          </a:xfrm>
        </p:spPr>
        <p:txBody>
          <a:bodyPr>
            <a:normAutofit/>
          </a:bodyPr>
          <a:lstStyle/>
          <a:p>
            <a:pPr marL="342900" indent="-342900" algn="r" rtl="1">
              <a:buFont typeface="Wingdings" panose="05000000000000000000" pitchFamily="2" charset="2"/>
              <a:buChar char="ü"/>
            </a:pPr>
            <a:r>
              <a:rPr lang="fa-IR" sz="2400" dirty="0" smtClean="0"/>
              <a:t>مراحل ایجاد کتابخانه :</a:t>
            </a:r>
            <a:br>
              <a:rPr lang="fa-IR" sz="2400" dirty="0" smtClean="0"/>
            </a:br>
            <a:r>
              <a:rPr lang="fa-IR" sz="2400" dirty="0" smtClean="0"/>
              <a:t> </a:t>
            </a:r>
            <a:r>
              <a:rPr lang="fa-IR" sz="2000" dirty="0"/>
              <a:t>شما همچنين مي‌توانيد براي ايجاد </a:t>
            </a:r>
            <a:r>
              <a:rPr lang="en-US" sz="2000" dirty="0"/>
              <a:t>Library</a:t>
            </a:r>
            <a:r>
              <a:rPr lang="fa-IR" sz="2000" dirty="0"/>
              <a:t> جديد از منوي </a:t>
            </a:r>
            <a:r>
              <a:rPr lang="en-US" sz="2000" dirty="0"/>
              <a:t>File/ New</a:t>
            </a:r>
            <a:r>
              <a:rPr lang="fa-IR" sz="2000" dirty="0"/>
              <a:t> واقع در نوار ابزار بالاي برنامه </a:t>
            </a:r>
            <a:r>
              <a:rPr lang="en-US" sz="2000" dirty="0"/>
              <a:t>EndNote</a:t>
            </a:r>
            <a:r>
              <a:rPr lang="fa-IR" sz="2000" dirty="0"/>
              <a:t> </a:t>
            </a:r>
            <a:r>
              <a:rPr lang="fa-IR" sz="2000" dirty="0" smtClean="0"/>
              <a:t>استفاده نماييد و سپس نام و محل ذخیره شدن را مشخص وبر روی دکمه </a:t>
            </a:r>
            <a:r>
              <a:rPr lang="en-US" sz="2000" dirty="0" smtClean="0"/>
              <a:t>Save </a:t>
            </a:r>
            <a:r>
              <a:rPr lang="fa-IR" sz="2000" dirty="0" smtClean="0"/>
              <a:t> کلیک نمائید. </a:t>
            </a:r>
            <a:r>
              <a:rPr lang="fa-IR" sz="2400" dirty="0"/>
              <a:t/>
            </a:r>
            <a:br>
              <a:rPr lang="fa-IR" sz="2400" dirty="0"/>
            </a:br>
            <a:r>
              <a:rPr lang="fa-IR" sz="2400" dirty="0"/>
              <a:t/>
            </a:r>
            <a:br>
              <a:rPr lang="fa-IR" sz="2400" dirty="0"/>
            </a:br>
            <a:endParaRPr lang="en-US" sz="2400"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57200" y="2204863"/>
            <a:ext cx="7467600" cy="3931385"/>
          </a:xfrm>
        </p:spPr>
      </p:pic>
      <p:cxnSp>
        <p:nvCxnSpPr>
          <p:cNvPr id="6" name="Straight Arrow Connector 5"/>
          <p:cNvCxnSpPr/>
          <p:nvPr/>
        </p:nvCxnSpPr>
        <p:spPr>
          <a:xfrm flipH="1">
            <a:off x="3851920" y="2204864"/>
            <a:ext cx="2952328" cy="23042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2555776" y="2564904"/>
            <a:ext cx="1296144" cy="432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325761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7467600" cy="1714202"/>
          </a:xfrm>
        </p:spPr>
        <p:txBody>
          <a:bodyPr>
            <a:normAutofit/>
          </a:bodyPr>
          <a:lstStyle/>
          <a:p>
            <a:pPr algn="ctr"/>
            <a:r>
              <a:rPr lang="fa-IR" dirty="0" smtClean="0"/>
              <a:t>گامهای مهم در انجام کار با این نرم افزار</a:t>
            </a:r>
            <a:r>
              <a:rPr lang="fa-IR" dirty="0"/>
              <a:t/>
            </a:r>
            <a:br>
              <a:rPr lang="fa-IR" dirty="0"/>
            </a:br>
            <a:endParaRPr lang="en-US" dirty="0"/>
          </a:p>
        </p:txBody>
      </p:sp>
      <p:sp>
        <p:nvSpPr>
          <p:cNvPr id="2" name="Content Placeholder 1"/>
          <p:cNvSpPr>
            <a:spLocks noGrp="1"/>
          </p:cNvSpPr>
          <p:nvPr>
            <p:ph sz="quarter" idx="1"/>
          </p:nvPr>
        </p:nvSpPr>
        <p:spPr>
          <a:xfrm>
            <a:off x="457200" y="1600200"/>
            <a:ext cx="7787208" cy="4873752"/>
          </a:xfrm>
        </p:spPr>
        <p:txBody>
          <a:bodyPr/>
          <a:lstStyle/>
          <a:p>
            <a:pPr marL="109728" indent="0" algn="r">
              <a:buNone/>
            </a:pPr>
            <a:endParaRPr lang="fa-IR" dirty="0" smtClean="0"/>
          </a:p>
          <a:p>
            <a:pPr marL="109728" indent="0" algn="r">
              <a:buNone/>
            </a:pPr>
            <a:endParaRPr lang="fa-IR" dirty="0" smtClean="0"/>
          </a:p>
          <a:p>
            <a:pPr marL="109728" indent="0" algn="r" rtl="1">
              <a:buNone/>
            </a:pPr>
            <a:r>
              <a:rPr lang="fa-IR" dirty="0" smtClean="0"/>
              <a:t>1- گردآوری به دو صورت دستی و </a:t>
            </a:r>
            <a:r>
              <a:rPr lang="en-US" dirty="0" smtClean="0"/>
              <a:t>online</a:t>
            </a:r>
            <a:endParaRPr lang="fa-IR" dirty="0" smtClean="0"/>
          </a:p>
          <a:p>
            <a:pPr marL="109728" indent="0" algn="r">
              <a:buNone/>
            </a:pPr>
            <a:endParaRPr lang="fa-IR" dirty="0" smtClean="0"/>
          </a:p>
          <a:p>
            <a:pPr marL="109728" indent="0" algn="r">
              <a:buNone/>
            </a:pPr>
            <a:r>
              <a:rPr lang="fa-IR" dirty="0" smtClean="0"/>
              <a:t>2- سازماندهی</a:t>
            </a:r>
          </a:p>
          <a:p>
            <a:pPr marL="109728" indent="0" algn="r">
              <a:buNone/>
            </a:pPr>
            <a:endParaRPr lang="fa-IR" dirty="0" smtClean="0"/>
          </a:p>
          <a:p>
            <a:pPr marL="109728" indent="0" algn="r">
              <a:buNone/>
            </a:pPr>
            <a:r>
              <a:rPr lang="fa-IR" dirty="0" smtClean="0"/>
              <a:t>3- استفاده در ورد</a:t>
            </a:r>
            <a:endParaRPr lang="en-US" dirty="0"/>
          </a:p>
        </p:txBody>
      </p:sp>
    </p:spTree>
    <p:extLst>
      <p:ext uri="{BB962C8B-B14F-4D97-AF65-F5344CB8AC3E}">
        <p14:creationId xmlns:p14="http://schemas.microsoft.com/office/powerpoint/2010/main" val="288093087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روش‌هاي ورود منابع به برنامه</a:t>
            </a:r>
            <a:endParaRPr lang="fa-IR" dirty="0"/>
          </a:p>
        </p:txBody>
      </p:sp>
      <p:sp>
        <p:nvSpPr>
          <p:cNvPr id="3" name="Content Placeholder 2"/>
          <p:cNvSpPr>
            <a:spLocks noGrp="1"/>
          </p:cNvSpPr>
          <p:nvPr>
            <p:ph idx="1"/>
          </p:nvPr>
        </p:nvSpPr>
        <p:spPr>
          <a:xfrm>
            <a:off x="5661315" y="2141351"/>
            <a:ext cx="3101872" cy="3486149"/>
          </a:xfrm>
        </p:spPr>
        <p:txBody>
          <a:bodyPr>
            <a:normAutofit fontScale="92500" lnSpcReduction="20000"/>
          </a:bodyPr>
          <a:lstStyle/>
          <a:p>
            <a:pPr algn="r" rtl="1"/>
            <a:r>
              <a:rPr lang="fa-IR" sz="1800" b="1" dirty="0">
                <a:solidFill>
                  <a:srgbClr val="FF0000"/>
                </a:solidFill>
              </a:rPr>
              <a:t>روش اول: تايپ دستي بخش‌هاي منابع</a:t>
            </a:r>
          </a:p>
          <a:p>
            <a:pPr algn="r" rtl="1"/>
            <a:r>
              <a:rPr lang="fa-IR" dirty="0" smtClean="0"/>
              <a:t>در پنجره بازشده بر روي علامت اضافه کردن منبع که در شکل نشان داده شده است کليک نماييد.</a:t>
            </a:r>
          </a:p>
          <a:p>
            <a:pPr algn="r" rtl="1"/>
            <a:r>
              <a:rPr lang="fa-IR" dirty="0" smtClean="0"/>
              <a:t>همچنین می‌توانید با انتخاب گزینه‌های </a:t>
            </a:r>
            <a:r>
              <a:rPr lang="en-US" dirty="0" smtClean="0"/>
              <a:t>References/ New reference</a:t>
            </a:r>
            <a:r>
              <a:rPr lang="fa-IR" dirty="0" smtClean="0"/>
              <a:t> از نوار منوی بالای صفحه وارد صفحه ورود دستی منابع شوید </a:t>
            </a:r>
            <a:endParaRPr lang="en-US"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372" y="2141351"/>
            <a:ext cx="5264944" cy="3486150"/>
          </a:xfrm>
          <a:prstGeom prst="rect">
            <a:avLst/>
          </a:prstGeom>
        </p:spPr>
      </p:pic>
      <p:sp>
        <p:nvSpPr>
          <p:cNvPr id="6" name="Down Arrow 5"/>
          <p:cNvSpPr/>
          <p:nvPr/>
        </p:nvSpPr>
        <p:spPr>
          <a:xfrm rot="10800000">
            <a:off x="2728535" y="2603314"/>
            <a:ext cx="120902" cy="11304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350"/>
          </a:p>
        </p:txBody>
      </p:sp>
    </p:spTree>
    <p:extLst>
      <p:ext uri="{BB962C8B-B14F-4D97-AF65-F5344CB8AC3E}">
        <p14:creationId xmlns:p14="http://schemas.microsoft.com/office/powerpoint/2010/main" val="18651237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775" y="404664"/>
            <a:ext cx="7467600" cy="1143000"/>
          </a:xfrm>
        </p:spPr>
        <p:txBody>
          <a:bodyPr/>
          <a:lstStyle/>
          <a:p>
            <a:pPr algn="ctr"/>
            <a:r>
              <a:rPr lang="fa-IR" dirty="0"/>
              <a:t>روش‌هاي ورود منابع به </a:t>
            </a:r>
            <a:r>
              <a:rPr lang="fa-IR" dirty="0" smtClean="0"/>
              <a:t>برنامه-ادامه </a:t>
            </a:r>
            <a:endParaRPr lang="fa-IR" dirty="0"/>
          </a:p>
        </p:txBody>
      </p:sp>
      <p:sp>
        <p:nvSpPr>
          <p:cNvPr id="3" name="Content Placeholder 2"/>
          <p:cNvSpPr>
            <a:spLocks noGrp="1"/>
          </p:cNvSpPr>
          <p:nvPr>
            <p:ph idx="1"/>
          </p:nvPr>
        </p:nvSpPr>
        <p:spPr>
          <a:xfrm>
            <a:off x="4328028" y="2362201"/>
            <a:ext cx="4463547" cy="3517530"/>
          </a:xfrm>
        </p:spPr>
        <p:txBody>
          <a:bodyPr>
            <a:normAutofit fontScale="77500" lnSpcReduction="20000"/>
          </a:bodyPr>
          <a:lstStyle/>
          <a:p>
            <a:pPr algn="r" rtl="1"/>
            <a:r>
              <a:rPr lang="fa-IR" dirty="0" smtClean="0"/>
              <a:t>در پنجره بازشده، بخش‌ها منابع بايد به صورت دستي وارد شوند. ابتدا بايد در قسمت </a:t>
            </a:r>
            <a:r>
              <a:rPr lang="en-US" dirty="0" smtClean="0"/>
              <a:t>Reference Type</a:t>
            </a:r>
            <a:r>
              <a:rPr lang="fa-IR" dirty="0" smtClean="0"/>
              <a:t> نوع منبع خود را مشخص نماييد. يعني منبع شما کتاب مجله و يا غيره است.</a:t>
            </a:r>
          </a:p>
          <a:p>
            <a:pPr algn="r" rtl="1"/>
            <a:r>
              <a:rPr lang="fa-IR" dirty="0" smtClean="0"/>
              <a:t>در قسمت اسامي مولفان، رعايت فاصله پس از ويرگول الزامي است. به همين ترتيب، سال، عنوان مقاله، نام مجله، جلد و شماره مجله و شماره صفحات پر مي‌شود.</a:t>
            </a:r>
          </a:p>
          <a:p>
            <a:pPr algn="r" rtl="1"/>
            <a:r>
              <a:rPr lang="fa-IR" dirty="0" smtClean="0"/>
              <a:t>همچنين مي‌توانيد فايل کامل مقاله و يا فايل‌هاي تصويري را به آن اضافه نماييد. اين کار را مي‌توان با انجام کليک راست بر روي صفحه و انتخاب گزينه </a:t>
            </a:r>
            <a:r>
              <a:rPr lang="en-US" dirty="0" smtClean="0"/>
              <a:t>File Attachment/ Attach File</a:t>
            </a:r>
            <a:r>
              <a:rPr lang="fa-IR" dirty="0" smtClean="0"/>
              <a:t> و يا انتخاب گزينه </a:t>
            </a:r>
            <a:r>
              <a:rPr lang="en-US" dirty="0" smtClean="0"/>
              <a:t>Figure/ Attach Figure</a:t>
            </a:r>
            <a:r>
              <a:rPr lang="fa-IR" dirty="0" smtClean="0"/>
              <a:t> انجام داد.</a:t>
            </a:r>
            <a:endParaRPr lang="fa-IR"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825" y="2362200"/>
            <a:ext cx="3714750" cy="3457575"/>
          </a:xfrm>
          <a:prstGeom prst="rect">
            <a:avLst/>
          </a:prstGeom>
        </p:spPr>
      </p:pic>
    </p:spTree>
    <p:extLst>
      <p:ext uri="{BB962C8B-B14F-4D97-AF65-F5344CB8AC3E}">
        <p14:creationId xmlns:p14="http://schemas.microsoft.com/office/powerpoint/2010/main" val="376860293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4" descr="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0050"/>
            <a:ext cx="6084888" cy="4811713"/>
          </a:xfrm>
          <a:prstGeom prst="rect">
            <a:avLst/>
          </a:prstGeom>
          <a:noFill/>
          <a:extLst>
            <a:ext uri="{909E8E84-426E-40DD-AFC4-6F175D3DCCD1}">
              <a14:hiddenFill xmlns:a14="http://schemas.microsoft.com/office/drawing/2010/main">
                <a:solidFill>
                  <a:srgbClr val="FFFFFF"/>
                </a:solidFill>
              </a14:hiddenFill>
            </a:ext>
          </a:extLst>
        </p:spPr>
      </p:pic>
      <p:sp>
        <p:nvSpPr>
          <p:cNvPr id="44039" name="Text Box 7"/>
          <p:cNvSpPr txBox="1">
            <a:spLocks noChangeArrowheads="1"/>
          </p:cNvSpPr>
          <p:nvPr/>
        </p:nvSpPr>
        <p:spPr bwMode="auto">
          <a:xfrm>
            <a:off x="5940425" y="1125538"/>
            <a:ext cx="29527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altLang="en-US" dirty="0"/>
              <a:t>هنگام ورود اطلاعات مربوط به نو</a:t>
            </a:r>
            <a:r>
              <a:rPr lang="ar-SA" altLang="en-US" dirty="0"/>
              <a:t>ي</a:t>
            </a:r>
            <a:r>
              <a:rPr lang="fa-IR" altLang="en-US" dirty="0"/>
              <a:t>سنده </a:t>
            </a:r>
            <a:r>
              <a:rPr lang="ar-SA" altLang="en-US" dirty="0"/>
              <a:t>ي</a:t>
            </a:r>
            <a:r>
              <a:rPr lang="fa-IR" altLang="en-US" dirty="0"/>
              <a:t>ک</a:t>
            </a:r>
            <a:r>
              <a:rPr lang="ar-SA" altLang="en-US" dirty="0"/>
              <a:t>ي</a:t>
            </a:r>
            <a:r>
              <a:rPr lang="fa-IR" altLang="en-US" dirty="0"/>
              <a:t> از فرمتها</a:t>
            </a:r>
            <a:r>
              <a:rPr lang="ar-SA" altLang="en-US" dirty="0"/>
              <a:t>ي</a:t>
            </a:r>
            <a:r>
              <a:rPr lang="fa-IR" altLang="en-US" dirty="0"/>
              <a:t> ز</a:t>
            </a:r>
            <a:r>
              <a:rPr lang="ar-SA" altLang="en-US" dirty="0"/>
              <a:t>ي</a:t>
            </a:r>
            <a:r>
              <a:rPr lang="fa-IR" altLang="en-US" dirty="0"/>
              <a:t>ر را لستفاده کن</a:t>
            </a:r>
            <a:r>
              <a:rPr lang="ar-SA" altLang="en-US" dirty="0"/>
              <a:t>ي</a:t>
            </a:r>
            <a:r>
              <a:rPr lang="fa-IR" altLang="en-US" dirty="0"/>
              <a:t>د:</a:t>
            </a:r>
            <a:endParaRPr lang="en-US" altLang="en-US" dirty="0"/>
          </a:p>
        </p:txBody>
      </p:sp>
      <p:sp>
        <p:nvSpPr>
          <p:cNvPr id="44040" name="Text Box 8"/>
          <p:cNvSpPr txBox="1">
            <a:spLocks noChangeArrowheads="1"/>
          </p:cNvSpPr>
          <p:nvPr/>
        </p:nvSpPr>
        <p:spPr bwMode="auto">
          <a:xfrm>
            <a:off x="6300788" y="2205038"/>
            <a:ext cx="2447925" cy="85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t>Peter William Hamilton</a:t>
            </a:r>
            <a:br>
              <a:rPr lang="en-US" altLang="en-US" sz="1600"/>
            </a:br>
            <a:r>
              <a:rPr lang="en-US" altLang="en-US" sz="1600"/>
              <a:t>Hamilton, Peter </a:t>
            </a:r>
            <a:r>
              <a:rPr lang="en-US" altLang="en-US"/>
              <a:t>William</a:t>
            </a:r>
            <a:br>
              <a:rPr lang="en-US" altLang="en-US"/>
            </a:br>
            <a:r>
              <a:rPr lang="en-US" altLang="en-US" sz="1600"/>
              <a:t>Hamilton, P. W.</a:t>
            </a:r>
          </a:p>
        </p:txBody>
      </p:sp>
      <p:sp>
        <p:nvSpPr>
          <p:cNvPr id="44041" name="AutoShape 9"/>
          <p:cNvSpPr>
            <a:spLocks/>
          </p:cNvSpPr>
          <p:nvPr/>
        </p:nvSpPr>
        <p:spPr bwMode="auto">
          <a:xfrm>
            <a:off x="8675688" y="2205038"/>
            <a:ext cx="73025" cy="792162"/>
          </a:xfrm>
          <a:prstGeom prst="rightBrace">
            <a:avLst>
              <a:gd name="adj1" fmla="val 90398"/>
              <a:gd name="adj2" fmla="val 50000"/>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42" name="AutoShape 10"/>
          <p:cNvSpPr>
            <a:spLocks/>
          </p:cNvSpPr>
          <p:nvPr/>
        </p:nvSpPr>
        <p:spPr bwMode="auto">
          <a:xfrm>
            <a:off x="1979613" y="3860800"/>
            <a:ext cx="71437" cy="863600"/>
          </a:xfrm>
          <a:prstGeom prst="rightBrace">
            <a:avLst>
              <a:gd name="adj1" fmla="val 100741"/>
              <a:gd name="adj2" fmla="val 50000"/>
            </a:avLst>
          </a:pr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45" name="Text Box 13"/>
          <p:cNvSpPr txBox="1">
            <a:spLocks noChangeArrowheads="1"/>
          </p:cNvSpPr>
          <p:nvPr/>
        </p:nvSpPr>
        <p:spPr bwMode="auto">
          <a:xfrm>
            <a:off x="6443663" y="3716338"/>
            <a:ext cx="25209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spcBef>
                <a:spcPct val="50000"/>
              </a:spcBef>
            </a:pPr>
            <a:r>
              <a:rPr lang="fa-IR" altLang="en-US" dirty="0"/>
              <a:t>نام چند نو</a:t>
            </a:r>
            <a:r>
              <a:rPr lang="ar-SA" altLang="en-US" dirty="0"/>
              <a:t>ي</a:t>
            </a:r>
            <a:r>
              <a:rPr lang="fa-IR" altLang="en-US" dirty="0"/>
              <a:t>سنده م</a:t>
            </a:r>
            <a:r>
              <a:rPr lang="ar-SA" altLang="en-US" dirty="0"/>
              <a:t>ي</a:t>
            </a:r>
            <a:r>
              <a:rPr lang="fa-IR" altLang="en-US" dirty="0"/>
              <a:t> با</a:t>
            </a:r>
            <a:r>
              <a:rPr lang="ar-SA" altLang="en-US" dirty="0"/>
              <a:t>ي</a:t>
            </a:r>
            <a:r>
              <a:rPr lang="fa-IR" altLang="en-US" dirty="0"/>
              <a:t>ست در خطها</a:t>
            </a:r>
            <a:r>
              <a:rPr lang="ar-SA" altLang="en-US" dirty="0"/>
              <a:t>ي</a:t>
            </a:r>
            <a:r>
              <a:rPr lang="fa-IR" altLang="en-US" dirty="0"/>
              <a:t> جدا وارد گردد. با استفاده از کل</a:t>
            </a:r>
            <a:r>
              <a:rPr lang="ar-SA" altLang="en-US" dirty="0"/>
              <a:t>ي</a:t>
            </a:r>
            <a:r>
              <a:rPr lang="fa-IR" altLang="en-US" dirty="0"/>
              <a:t>د </a:t>
            </a:r>
            <a:r>
              <a:rPr lang="en-US" altLang="en-US" dirty="0"/>
              <a:t>Enter </a:t>
            </a:r>
            <a:r>
              <a:rPr lang="fa-IR" altLang="en-US" dirty="0"/>
              <a:t> وارد خط ها</a:t>
            </a:r>
            <a:r>
              <a:rPr lang="ar-SA" altLang="en-US" dirty="0"/>
              <a:t>ي</a:t>
            </a:r>
            <a:r>
              <a:rPr lang="fa-IR" altLang="en-US" dirty="0"/>
              <a:t>  بعد</a:t>
            </a:r>
            <a:r>
              <a:rPr lang="ar-SA" altLang="en-US" dirty="0"/>
              <a:t>ي</a:t>
            </a:r>
            <a:r>
              <a:rPr lang="fa-IR" altLang="en-US" dirty="0"/>
              <a:t> شو</a:t>
            </a:r>
            <a:r>
              <a:rPr lang="ar-SA" altLang="en-US" dirty="0"/>
              <a:t>ي</a:t>
            </a:r>
            <a:r>
              <a:rPr lang="fa-IR" altLang="en-US" dirty="0"/>
              <a:t>د.</a:t>
            </a:r>
            <a:endParaRPr lang="en-US" altLang="en-US" dirty="0"/>
          </a:p>
        </p:txBody>
      </p:sp>
      <p:sp>
        <p:nvSpPr>
          <p:cNvPr id="44047" name="AutoShape 15"/>
          <p:cNvSpPr>
            <a:spLocks/>
          </p:cNvSpPr>
          <p:nvPr/>
        </p:nvSpPr>
        <p:spPr bwMode="auto">
          <a:xfrm>
            <a:off x="6372225" y="3789363"/>
            <a:ext cx="215900" cy="1079500"/>
          </a:xfrm>
          <a:prstGeom prst="leftBrace">
            <a:avLst>
              <a:gd name="adj1" fmla="val 41667"/>
              <a:gd name="adj2" fmla="val 50000"/>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48" name="Text Box 16"/>
          <p:cNvSpPr txBox="1">
            <a:spLocks noChangeArrowheads="1"/>
          </p:cNvSpPr>
          <p:nvPr/>
        </p:nvSpPr>
        <p:spPr bwMode="auto">
          <a:xfrm>
            <a:off x="4427538" y="260350"/>
            <a:ext cx="4249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altLang="en-US" sz="2400">
                <a:solidFill>
                  <a:schemeClr val="bg1"/>
                </a:solidFill>
              </a:rPr>
              <a:t>ورود اطلاعات، مربوط به نام نو</a:t>
            </a:r>
            <a:r>
              <a:rPr lang="ar-SA" altLang="en-US" sz="2400">
                <a:solidFill>
                  <a:schemeClr val="bg1"/>
                </a:solidFill>
              </a:rPr>
              <a:t>ي</a:t>
            </a:r>
            <a:r>
              <a:rPr lang="fa-IR" altLang="en-US" sz="2400">
                <a:solidFill>
                  <a:schemeClr val="bg1"/>
                </a:solidFill>
              </a:rPr>
              <a:t>سندگان</a:t>
            </a:r>
            <a:endParaRPr lang="en-US" altLang="en-US" sz="2400">
              <a:solidFill>
                <a:schemeClr val="bg1"/>
              </a:solidFill>
            </a:endParaRPr>
          </a:p>
        </p:txBody>
      </p:sp>
    </p:spTree>
    <p:extLst>
      <p:ext uri="{BB962C8B-B14F-4D97-AF65-F5344CB8AC3E}">
        <p14:creationId xmlns:p14="http://schemas.microsoft.com/office/powerpoint/2010/main" val="267877341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74" y="3645024"/>
            <a:ext cx="8592889" cy="2016224"/>
          </a:xfrm>
        </p:spPr>
        <p:style>
          <a:lnRef idx="2">
            <a:schemeClr val="accent1"/>
          </a:lnRef>
          <a:fillRef idx="1">
            <a:schemeClr val="lt1"/>
          </a:fillRef>
          <a:effectRef idx="0">
            <a:schemeClr val="accent1"/>
          </a:effectRef>
          <a:fontRef idx="minor">
            <a:schemeClr val="dk1"/>
          </a:fontRef>
        </p:style>
        <p:txBody>
          <a:bodyPr>
            <a:noAutofit/>
          </a:bodyPr>
          <a:lstStyle/>
          <a:p>
            <a:pPr algn="ctr"/>
            <a:r>
              <a:rPr lang="fa-IR" sz="2800" b="1" dirty="0" smtClean="0">
                <a:solidFill>
                  <a:schemeClr val="tx1"/>
                </a:solidFill>
                <a:cs typeface="B Yekan" pitchFamily="2" charset="-78"/>
              </a:rPr>
              <a:t>آشنایی </a:t>
            </a:r>
            <a:r>
              <a:rPr lang="fa-IR" sz="2400" b="1" dirty="0" smtClean="0">
                <a:solidFill>
                  <a:schemeClr val="tx1"/>
                </a:solidFill>
                <a:cs typeface="B Yekan" pitchFamily="2" charset="-78"/>
              </a:rPr>
              <a:t>با  نرم افزار </a:t>
            </a:r>
            <a:br>
              <a:rPr lang="fa-IR" sz="2400" b="1" dirty="0" smtClean="0">
                <a:solidFill>
                  <a:schemeClr val="tx1"/>
                </a:solidFill>
                <a:cs typeface="B Yekan" pitchFamily="2" charset="-78"/>
              </a:rPr>
            </a:br>
            <a:r>
              <a:rPr lang="en-US" sz="2400" b="1" dirty="0" smtClean="0">
                <a:solidFill>
                  <a:schemeClr val="tx1"/>
                </a:solidFill>
                <a:cs typeface="B Yekan" pitchFamily="2" charset="-78"/>
              </a:rPr>
              <a:t>ENDNOTE</a:t>
            </a:r>
            <a:r>
              <a:rPr lang="en-US" sz="2400" b="1" dirty="0" smtClean="0">
                <a:cs typeface="B Titr" pitchFamily="2" charset="-78"/>
              </a:rPr>
              <a:t/>
            </a:r>
            <a:br>
              <a:rPr lang="en-US" sz="2400" b="1" dirty="0" smtClean="0">
                <a:cs typeface="B Titr" pitchFamily="2" charset="-78"/>
              </a:rPr>
            </a:br>
            <a:r>
              <a:rPr lang="fa-IR" sz="1800" b="1" dirty="0" smtClean="0">
                <a:cs typeface="B Titr" pitchFamily="2" charset="-78"/>
              </a:rPr>
              <a:t>فاطمه هراتیان مسئول آموزش و ارتبات کتابخانه مرکزی </a:t>
            </a:r>
            <a:endParaRPr lang="en-US" sz="1800" b="1"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979712" y="548680"/>
            <a:ext cx="4536504" cy="2664296"/>
          </a:xfrm>
        </p:spPr>
      </p:pic>
      <p:sp>
        <p:nvSpPr>
          <p:cNvPr id="6" name="AutoShape 2" descr="Image result for ‫انواع گل ها‬‎"/>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400" dirty="0"/>
              <a:t>روش‌هاي ورود منابع به </a:t>
            </a:r>
            <a:r>
              <a:rPr lang="fa-IR" sz="2400" dirty="0" smtClean="0"/>
              <a:t>برنامه</a:t>
            </a:r>
            <a:r>
              <a:rPr lang="en-US" sz="2400" dirty="0" smtClean="0"/>
              <a:t> – </a:t>
            </a:r>
            <a:r>
              <a:rPr lang="fa-IR" sz="2400" dirty="0" smtClean="0"/>
              <a:t>ورود اطلاعات از پایگاههای اطلاعاتی (مثال </a:t>
            </a:r>
            <a:r>
              <a:rPr lang="en-US" sz="2400" dirty="0" smtClean="0"/>
              <a:t>Elsevier</a:t>
            </a:r>
            <a:r>
              <a:rPr lang="fa-IR" sz="2400" dirty="0" smtClean="0"/>
              <a:t>)</a:t>
            </a:r>
            <a:endParaRPr lang="fa-IR" sz="2400" dirty="0"/>
          </a:p>
        </p:txBody>
      </p:sp>
      <p:sp>
        <p:nvSpPr>
          <p:cNvPr id="6" name="Content Placeholder 5"/>
          <p:cNvSpPr>
            <a:spLocks noGrp="1"/>
          </p:cNvSpPr>
          <p:nvPr>
            <p:ph idx="1"/>
          </p:nvPr>
        </p:nvSpPr>
        <p:spPr>
          <a:xfrm>
            <a:off x="5436096" y="1988840"/>
            <a:ext cx="3312367" cy="4536504"/>
          </a:xfrm>
        </p:spPr>
        <p:txBody>
          <a:bodyPr>
            <a:normAutofit/>
          </a:bodyPr>
          <a:lstStyle/>
          <a:p>
            <a:pPr algn="r" rtl="1"/>
            <a:r>
              <a:rPr lang="fa-IR" b="1" dirty="0">
                <a:solidFill>
                  <a:srgbClr val="FF0000"/>
                </a:solidFill>
              </a:rPr>
              <a:t>روش </a:t>
            </a:r>
            <a:r>
              <a:rPr lang="fa-IR" b="1" dirty="0" smtClean="0">
                <a:solidFill>
                  <a:srgbClr val="FF0000"/>
                </a:solidFill>
              </a:rPr>
              <a:t>دوم : </a:t>
            </a:r>
            <a:r>
              <a:rPr lang="fa-IR" b="1" dirty="0">
                <a:solidFill>
                  <a:srgbClr val="FF0000"/>
                </a:solidFill>
              </a:rPr>
              <a:t>وارد کردن </a:t>
            </a:r>
            <a:r>
              <a:rPr lang="fa-IR" b="1" dirty="0" smtClean="0">
                <a:solidFill>
                  <a:srgbClr val="FF0000"/>
                </a:solidFill>
              </a:rPr>
              <a:t>منابع </a:t>
            </a:r>
            <a:r>
              <a:rPr lang="fa-IR" b="1" dirty="0">
                <a:solidFill>
                  <a:srgbClr val="FF0000"/>
                </a:solidFill>
              </a:rPr>
              <a:t>از طريق </a:t>
            </a:r>
            <a:r>
              <a:rPr lang="fa-IR" b="1" dirty="0" smtClean="0">
                <a:solidFill>
                  <a:srgbClr val="FF0000"/>
                </a:solidFill>
              </a:rPr>
              <a:t>پایگاههای اطلاعاتی </a:t>
            </a:r>
          </a:p>
          <a:p>
            <a:pPr algn="r" rtl="1"/>
            <a:r>
              <a:rPr lang="fa-IR" sz="1600" b="1" dirty="0" smtClean="0"/>
              <a:t>وارد پایگاه </a:t>
            </a:r>
            <a:r>
              <a:rPr lang="en-US" sz="1600" b="1" dirty="0" smtClean="0"/>
              <a:t>Elsevier</a:t>
            </a:r>
            <a:r>
              <a:rPr lang="fa-IR" sz="1600" b="1" dirty="0" smtClean="0"/>
              <a:t> می شویم و پس از انجام جستجو، رکوردهای مورد نظر را انتخاب می کنیم. </a:t>
            </a:r>
            <a:endParaRPr lang="en-US" sz="1600" b="1" dirty="0" smtClean="0"/>
          </a:p>
          <a:p>
            <a:pPr algn="r" rtl="1"/>
            <a:endParaRPr lang="en-US" sz="1600" b="1" dirty="0" smtClean="0"/>
          </a:p>
          <a:p>
            <a:pPr algn="r" rtl="1"/>
            <a:r>
              <a:rPr lang="fa-IR" sz="1600" b="1" dirty="0" smtClean="0"/>
              <a:t>با انتخاب گزینه </a:t>
            </a:r>
            <a:r>
              <a:rPr lang="en-US" sz="1600" b="1" dirty="0" smtClean="0"/>
              <a:t>Export</a:t>
            </a:r>
            <a:r>
              <a:rPr lang="fa-IR" sz="1600" b="1" dirty="0" smtClean="0"/>
              <a:t> و انجام تنظیمات آن روی گزینه </a:t>
            </a:r>
            <a:r>
              <a:rPr lang="en-US" sz="1600" b="1" dirty="0" smtClean="0"/>
              <a:t>Export </a:t>
            </a:r>
            <a:r>
              <a:rPr lang="fa-IR" sz="1600" b="1" dirty="0" smtClean="0"/>
              <a:t> کلیک و در مرحله بعد </a:t>
            </a:r>
            <a:r>
              <a:rPr lang="en-US" sz="1600" b="1" dirty="0" smtClean="0"/>
              <a:t>Open </a:t>
            </a:r>
            <a:r>
              <a:rPr lang="fa-IR" sz="1600" b="1" dirty="0"/>
              <a:t> </a:t>
            </a:r>
            <a:r>
              <a:rPr lang="fa-IR" sz="1600" b="1" dirty="0" smtClean="0"/>
              <a:t>را انتخاب می کنیم تا رکوردها در کتابخانه فایلی که باز هست فراخوانی شوند.</a:t>
            </a:r>
            <a:endParaRPr lang="en-US" sz="1600" b="1" dirty="0" smtClean="0"/>
          </a:p>
          <a:p>
            <a:pPr marL="0" indent="0" algn="r" rtl="1">
              <a:buNone/>
            </a:pPr>
            <a:endParaRPr lang="en-US" sz="1600" b="1" dirty="0"/>
          </a:p>
          <a:p>
            <a:pPr marL="0" indent="0" algn="r" rtl="1">
              <a:buNone/>
            </a:pPr>
            <a:endParaRPr lang="fa-IR" sz="1600" b="1" dirty="0" smtClean="0"/>
          </a:p>
          <a:p>
            <a:pPr algn="r" rtl="1"/>
            <a:endParaRPr lang="fa-IR" sz="1600" b="1" dirty="0" smtClean="0"/>
          </a:p>
          <a:p>
            <a:pPr algn="r" rtl="1"/>
            <a:endParaRPr lang="fa-IR" sz="1600" b="1" dirty="0" smtClean="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024" y="1988839"/>
            <a:ext cx="5220072" cy="4660555"/>
          </a:xfrm>
          <a:prstGeom prst="rect">
            <a:avLst/>
          </a:prstGeom>
        </p:spPr>
      </p:pic>
    </p:spTree>
    <p:extLst>
      <p:ext uri="{BB962C8B-B14F-4D97-AF65-F5344CB8AC3E}">
        <p14:creationId xmlns:p14="http://schemas.microsoft.com/office/powerpoint/2010/main" val="152778684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74638"/>
            <a:ext cx="6953200" cy="1143000"/>
          </a:xfrm>
        </p:spPr>
        <p:txBody>
          <a:bodyPr/>
          <a:lstStyle/>
          <a:p>
            <a:pPr algn="r"/>
            <a:r>
              <a:rPr lang="fa-IR" dirty="0"/>
              <a:t>روش‌هاي ورود منابع به برنامه</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647" y="2229274"/>
            <a:ext cx="4622006" cy="3421856"/>
          </a:xfrm>
          <a:prstGeom prst="rect">
            <a:avLst/>
          </a:prstGeom>
        </p:spPr>
      </p:pic>
      <p:sp>
        <p:nvSpPr>
          <p:cNvPr id="6" name="Down Arrow 5"/>
          <p:cNvSpPr/>
          <p:nvPr/>
        </p:nvSpPr>
        <p:spPr>
          <a:xfrm rot="10800000">
            <a:off x="580022" y="2705100"/>
            <a:ext cx="200694" cy="5524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350"/>
          </a:p>
        </p:txBody>
      </p:sp>
      <p:sp>
        <p:nvSpPr>
          <p:cNvPr id="7" name="Rectangle 6"/>
          <p:cNvSpPr/>
          <p:nvPr/>
        </p:nvSpPr>
        <p:spPr>
          <a:xfrm>
            <a:off x="222647" y="3576638"/>
            <a:ext cx="1508760" cy="10287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350"/>
          </a:p>
        </p:txBody>
      </p:sp>
      <p:sp>
        <p:nvSpPr>
          <p:cNvPr id="8" name="Content Placeholder 7"/>
          <p:cNvSpPr>
            <a:spLocks noGrp="1"/>
          </p:cNvSpPr>
          <p:nvPr>
            <p:ph sz="quarter" idx="1"/>
          </p:nvPr>
        </p:nvSpPr>
        <p:spPr>
          <a:xfrm>
            <a:off x="222648" y="1690063"/>
            <a:ext cx="4622006" cy="4783889"/>
          </a:xfrm>
        </p:spPr>
        <p:txBody>
          <a:bodyPr/>
          <a:lstStyle/>
          <a:p>
            <a:pPr algn="r" rtl="1"/>
            <a:r>
              <a:rPr lang="fa-IR" dirty="0" smtClean="0"/>
              <a:t>جستجوی </a:t>
            </a:r>
            <a:r>
              <a:rPr lang="en-US" dirty="0" smtClean="0"/>
              <a:t>online </a:t>
            </a:r>
            <a:endParaRPr lang="en-US" dirty="0"/>
          </a:p>
        </p:txBody>
      </p:sp>
      <p:sp>
        <p:nvSpPr>
          <p:cNvPr id="9" name="Rectangle 8"/>
          <p:cNvSpPr/>
          <p:nvPr/>
        </p:nvSpPr>
        <p:spPr>
          <a:xfrm>
            <a:off x="5292080" y="1690063"/>
            <a:ext cx="3024335" cy="4585871"/>
          </a:xfrm>
          <a:prstGeom prst="rect">
            <a:avLst/>
          </a:prstGeom>
        </p:spPr>
        <p:txBody>
          <a:bodyPr wrap="square">
            <a:spAutoFit/>
          </a:bodyPr>
          <a:lstStyle/>
          <a:p>
            <a:pPr algn="r" rtl="1"/>
            <a:r>
              <a:rPr lang="fa-IR" sz="2000" b="1" dirty="0" smtClean="0"/>
              <a:t>وارد </a:t>
            </a:r>
            <a:r>
              <a:rPr lang="fa-IR" sz="2000" b="1" dirty="0"/>
              <a:t>کردن مستقيم منابع از طريق برنامه </a:t>
            </a:r>
            <a:r>
              <a:rPr lang="en-US" sz="2000" b="1" dirty="0"/>
              <a:t>EndNote</a:t>
            </a:r>
            <a:endParaRPr lang="fa-IR" sz="2000" b="1" dirty="0"/>
          </a:p>
          <a:p>
            <a:pPr algn="r" rtl="1"/>
            <a:r>
              <a:rPr lang="fa-IR" dirty="0" smtClean="0"/>
              <a:t>در گوشه سمت چپ پنجره </a:t>
            </a:r>
            <a:r>
              <a:rPr lang="en-US" dirty="0" smtClean="0"/>
              <a:t> EndNote</a:t>
            </a:r>
            <a:r>
              <a:rPr lang="fa-IR" dirty="0" smtClean="0"/>
              <a:t>سه </a:t>
            </a:r>
            <a:r>
              <a:rPr lang="fa-IR" dirty="0"/>
              <a:t>گزينه مشاهده مي‌شود: گزينه اول ترکيبي از حالت آفلاين و آنلاين، گزينه دوم حالت آفلاين و گزينه سوم حالت آنلاين است. براي وارد کردن منابع از اين طريق بايد به حالت آنلاين برويد.</a:t>
            </a:r>
          </a:p>
          <a:p>
            <a:pPr algn="r" rtl="1"/>
            <a:r>
              <a:rPr lang="fa-IR" dirty="0"/>
              <a:t>در بخش </a:t>
            </a:r>
            <a:r>
              <a:rPr lang="en-US" dirty="0"/>
              <a:t>Online Search</a:t>
            </a:r>
            <a:r>
              <a:rPr lang="fa-IR" dirty="0"/>
              <a:t> فهرستي از پايگاه‌ها را مشاهده مي‌نماييد.براي مشاهده کامل روي </a:t>
            </a:r>
            <a:r>
              <a:rPr lang="en-US" dirty="0"/>
              <a:t>More</a:t>
            </a:r>
            <a:r>
              <a:rPr lang="fa-IR" dirty="0"/>
              <a:t> کليک کنيد.</a:t>
            </a:r>
          </a:p>
          <a:p>
            <a:pPr algn="r" rtl="1"/>
            <a:r>
              <a:rPr lang="fa-IR" dirty="0"/>
              <a:t>برخي مقالات اين پايگاه ها رايگان هستند که مهمترين آنها </a:t>
            </a:r>
            <a:r>
              <a:rPr lang="en-US" dirty="0"/>
              <a:t>PubMed (NLM)</a:t>
            </a:r>
            <a:r>
              <a:rPr lang="fa-IR" dirty="0"/>
              <a:t> و </a:t>
            </a:r>
            <a:r>
              <a:rPr lang="en-US" dirty="0"/>
              <a:t>Web of Science</a:t>
            </a:r>
            <a:r>
              <a:rPr lang="fa-IR" dirty="0"/>
              <a:t> هستند</a:t>
            </a:r>
            <a:r>
              <a:rPr lang="fa-IR" dirty="0" smtClean="0"/>
              <a:t>.</a:t>
            </a:r>
            <a:endParaRPr lang="fa-IR" b="1" dirty="0"/>
          </a:p>
        </p:txBody>
      </p:sp>
    </p:spTree>
    <p:extLst>
      <p:ext uri="{BB962C8B-B14F-4D97-AF65-F5344CB8AC3E}">
        <p14:creationId xmlns:p14="http://schemas.microsoft.com/office/powerpoint/2010/main" val="375788540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636" y="3300598"/>
            <a:ext cx="5540312" cy="2567315"/>
          </a:xfrm>
          <a:prstGeom prst="rect">
            <a:avLst/>
          </a:prstGeom>
        </p:spPr>
      </p:pic>
      <p:sp>
        <p:nvSpPr>
          <p:cNvPr id="2" name="Title 1"/>
          <p:cNvSpPr>
            <a:spLocks noGrp="1"/>
          </p:cNvSpPr>
          <p:nvPr>
            <p:ph type="title"/>
          </p:nvPr>
        </p:nvSpPr>
        <p:spPr/>
        <p:txBody>
          <a:bodyPr/>
          <a:lstStyle/>
          <a:p>
            <a:pPr algn="r" rtl="1"/>
            <a:r>
              <a:rPr lang="fa-IR" sz="2400" dirty="0" smtClean="0"/>
              <a:t>تنظیمات لازم برای وارد کرد کردن اطلاعات از </a:t>
            </a:r>
            <a:r>
              <a:rPr lang="en-US" sz="2400" dirty="0" smtClean="0"/>
              <a:t>Google </a:t>
            </a:r>
            <a:r>
              <a:rPr lang="en-US" sz="2400" dirty="0" err="1" smtClean="0"/>
              <a:t>Schoolar</a:t>
            </a:r>
            <a:r>
              <a:rPr lang="en-US" dirty="0" smtClean="0"/>
              <a:t> </a:t>
            </a:r>
            <a:endParaRPr lang="fa-IR" dirty="0"/>
          </a:p>
        </p:txBody>
      </p:sp>
      <p:sp>
        <p:nvSpPr>
          <p:cNvPr id="6" name="Content Placeholder 5"/>
          <p:cNvSpPr>
            <a:spLocks noGrp="1"/>
          </p:cNvSpPr>
          <p:nvPr>
            <p:ph idx="1"/>
          </p:nvPr>
        </p:nvSpPr>
        <p:spPr>
          <a:xfrm>
            <a:off x="6294851" y="2060848"/>
            <a:ext cx="2453613" cy="3818882"/>
          </a:xfrm>
        </p:spPr>
        <p:txBody>
          <a:bodyPr>
            <a:normAutofit fontScale="62500" lnSpcReduction="20000"/>
          </a:bodyPr>
          <a:lstStyle/>
          <a:p>
            <a:pPr algn="r" rtl="1"/>
            <a:r>
              <a:rPr lang="fa-IR" b="1" dirty="0" smtClean="0">
                <a:solidFill>
                  <a:srgbClr val="FF0000"/>
                </a:solidFill>
              </a:rPr>
              <a:t>برای انجام تنظیمات لازم است : </a:t>
            </a:r>
          </a:p>
          <a:p>
            <a:pPr algn="r" rtl="1"/>
            <a:endParaRPr lang="fa-IR" b="1" dirty="0" smtClean="0">
              <a:solidFill>
                <a:srgbClr val="FF0000"/>
              </a:solidFill>
            </a:endParaRPr>
          </a:p>
          <a:p>
            <a:pPr algn="r" rtl="1"/>
            <a:r>
              <a:rPr lang="fa-IR" b="1" dirty="0" smtClean="0"/>
              <a:t>وارد </a:t>
            </a:r>
            <a:r>
              <a:rPr lang="en-US" b="1" dirty="0" smtClean="0"/>
              <a:t>Google Scholar</a:t>
            </a:r>
            <a:r>
              <a:rPr lang="fa-IR" b="1" dirty="0" smtClean="0"/>
              <a:t> شوید.</a:t>
            </a:r>
          </a:p>
          <a:p>
            <a:pPr algn="r" rtl="1"/>
            <a:r>
              <a:rPr lang="fa-IR" b="1" dirty="0" smtClean="0"/>
              <a:t>سپس روی گزینه </a:t>
            </a:r>
            <a:r>
              <a:rPr lang="en-US" b="1" dirty="0" smtClean="0"/>
              <a:t>Setting</a:t>
            </a:r>
            <a:r>
              <a:rPr lang="fa-IR" b="1" dirty="0" smtClean="0"/>
              <a:t> کلیک کنید تا وارد صفحه تنظیمات شوید.</a:t>
            </a:r>
          </a:p>
          <a:p>
            <a:pPr algn="r" rtl="1"/>
            <a:r>
              <a:rPr lang="fa-IR" b="1" dirty="0" smtClean="0"/>
              <a:t>در پایین صفحه تنظیمات و در قسمت </a:t>
            </a:r>
            <a:r>
              <a:rPr lang="en-US" b="1" dirty="0" smtClean="0"/>
              <a:t>Bibliography Manager/ Show links to import citation into/ endnote</a:t>
            </a:r>
            <a:r>
              <a:rPr lang="fa-IR" b="1" dirty="0" smtClean="0"/>
              <a:t> را انتخاب کرده و سپس بر روی دکمه </a:t>
            </a:r>
            <a:r>
              <a:rPr lang="en-US" b="1" dirty="0" smtClean="0"/>
              <a:t>Save</a:t>
            </a:r>
            <a:r>
              <a:rPr lang="fa-IR" b="1" dirty="0" smtClean="0"/>
              <a:t> کلیک کنید</a:t>
            </a:r>
            <a:endParaRPr lang="fa-IR"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16983"/>
            <a:ext cx="4211698" cy="1995299"/>
          </a:xfrm>
          <a:prstGeom prst="rect">
            <a:avLst/>
          </a:prstGeom>
        </p:spPr>
      </p:pic>
      <p:sp>
        <p:nvSpPr>
          <p:cNvPr id="5" name="Rectangle 4"/>
          <p:cNvSpPr/>
          <p:nvPr/>
        </p:nvSpPr>
        <p:spPr>
          <a:xfrm>
            <a:off x="5491038" y="5239375"/>
            <a:ext cx="530352" cy="192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350"/>
          </a:p>
        </p:txBody>
      </p:sp>
      <p:sp>
        <p:nvSpPr>
          <p:cNvPr id="9" name="Rectangle 8"/>
          <p:cNvSpPr/>
          <p:nvPr/>
        </p:nvSpPr>
        <p:spPr>
          <a:xfrm>
            <a:off x="3291972" y="4956228"/>
            <a:ext cx="758820" cy="1804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350"/>
          </a:p>
        </p:txBody>
      </p:sp>
      <p:sp>
        <p:nvSpPr>
          <p:cNvPr id="10" name="Rectangle 9"/>
          <p:cNvSpPr/>
          <p:nvPr/>
        </p:nvSpPr>
        <p:spPr>
          <a:xfrm>
            <a:off x="3666453" y="2329434"/>
            <a:ext cx="530352" cy="2388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350"/>
          </a:p>
        </p:txBody>
      </p:sp>
    </p:spTree>
    <p:extLst>
      <p:ext uri="{BB962C8B-B14F-4D97-AF65-F5344CB8AC3E}">
        <p14:creationId xmlns:p14="http://schemas.microsoft.com/office/powerpoint/2010/main" val="146168834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04" y="2301918"/>
            <a:ext cx="5715000" cy="3577812"/>
          </a:xfrm>
          <a:prstGeom prst="rect">
            <a:avLst/>
          </a:prstGeom>
        </p:spPr>
      </p:pic>
      <p:sp>
        <p:nvSpPr>
          <p:cNvPr id="2" name="Title 1"/>
          <p:cNvSpPr>
            <a:spLocks noGrp="1"/>
          </p:cNvSpPr>
          <p:nvPr>
            <p:ph type="title"/>
          </p:nvPr>
        </p:nvSpPr>
        <p:spPr/>
        <p:txBody>
          <a:bodyPr/>
          <a:lstStyle/>
          <a:p>
            <a:pPr algn="r" rtl="1"/>
            <a:r>
              <a:rPr lang="fa-IR" dirty="0"/>
              <a:t>روش‌هاي ورود منابع به </a:t>
            </a:r>
            <a:r>
              <a:rPr lang="fa-IR" dirty="0" smtClean="0"/>
              <a:t>برنامه از طریق موتور جستجو</a:t>
            </a:r>
            <a:endParaRPr lang="fa-IR" dirty="0"/>
          </a:p>
        </p:txBody>
      </p:sp>
      <p:sp>
        <p:nvSpPr>
          <p:cNvPr id="3" name="Content Placeholder 2"/>
          <p:cNvSpPr>
            <a:spLocks noGrp="1"/>
          </p:cNvSpPr>
          <p:nvPr>
            <p:ph idx="1"/>
          </p:nvPr>
        </p:nvSpPr>
        <p:spPr>
          <a:xfrm>
            <a:off x="6711696" y="2393442"/>
            <a:ext cx="1213104" cy="3486288"/>
          </a:xfrm>
        </p:spPr>
        <p:txBody>
          <a:bodyPr>
            <a:normAutofit fontScale="40000" lnSpcReduction="20000"/>
          </a:bodyPr>
          <a:lstStyle/>
          <a:p>
            <a:pPr lvl="0">
              <a:buClr>
                <a:srgbClr val="ACD433"/>
              </a:buClr>
            </a:pPr>
            <a:r>
              <a:rPr lang="fa-IR" b="1" dirty="0">
                <a:solidFill>
                  <a:srgbClr val="FF0000"/>
                </a:solidFill>
              </a:rPr>
              <a:t>روش سوم: وارد کردن منابع از طريق </a:t>
            </a:r>
            <a:r>
              <a:rPr lang="en-US" b="1" dirty="0">
                <a:solidFill>
                  <a:srgbClr val="FF0000"/>
                </a:solidFill>
              </a:rPr>
              <a:t>Google </a:t>
            </a:r>
            <a:r>
              <a:rPr lang="en-US" b="1" dirty="0" smtClean="0">
                <a:solidFill>
                  <a:srgbClr val="FF0000"/>
                </a:solidFill>
              </a:rPr>
              <a:t>Scholar</a:t>
            </a:r>
            <a:endParaRPr lang="fa-IR" b="1" dirty="0" smtClean="0">
              <a:solidFill>
                <a:srgbClr val="FF0000"/>
              </a:solidFill>
            </a:endParaRPr>
          </a:p>
          <a:p>
            <a:pPr lvl="0">
              <a:buClr>
                <a:srgbClr val="ACD433"/>
              </a:buClr>
            </a:pPr>
            <a:r>
              <a:rPr lang="fa-IR" b="1" dirty="0" smtClean="0"/>
              <a:t>سپس وارد صفحه اصلی </a:t>
            </a:r>
            <a:r>
              <a:rPr lang="en-US" b="1" dirty="0" smtClean="0"/>
              <a:t>Google Scholar</a:t>
            </a:r>
            <a:r>
              <a:rPr lang="fa-IR" b="1" dirty="0" smtClean="0"/>
              <a:t> شوید و عنوان خود را جستجو کنید. همانطور که در شکل می‌بینید به هر یک از رکوردها، گرینه </a:t>
            </a:r>
            <a:r>
              <a:rPr lang="en-US" b="1" dirty="0" smtClean="0"/>
              <a:t>Import to EndNote</a:t>
            </a:r>
            <a:r>
              <a:rPr lang="fa-IR" b="1" dirty="0" smtClean="0"/>
              <a:t> اضافه شده است.</a:t>
            </a:r>
          </a:p>
          <a:p>
            <a:pPr lvl="0">
              <a:buClr>
                <a:srgbClr val="ACD433"/>
              </a:buClr>
            </a:pPr>
            <a:r>
              <a:rPr lang="fa-IR" b="1" dirty="0" smtClean="0"/>
              <a:t>با کلیک کردن بر روی این لینک می توانید منبع مورد نظر را ذخیره یا باز نمایید که در صورت بازکردن، وارد برنامه می‌شود.</a:t>
            </a:r>
          </a:p>
          <a:p>
            <a:endParaRPr lang="fa-IR" dirty="0"/>
          </a:p>
        </p:txBody>
      </p:sp>
      <p:sp>
        <p:nvSpPr>
          <p:cNvPr id="4" name="Footer Placeholder 3"/>
          <p:cNvSpPr>
            <a:spLocks noGrp="1"/>
          </p:cNvSpPr>
          <p:nvPr>
            <p:ph type="ftr" sz="quarter" idx="4294967295"/>
          </p:nvPr>
        </p:nvSpPr>
        <p:spPr/>
        <p:txBody>
          <a:bodyPr/>
          <a:lstStyle/>
          <a:p>
            <a:endParaRPr lang="fa-IR" dirty="0"/>
          </a:p>
        </p:txBody>
      </p:sp>
      <p:sp>
        <p:nvSpPr>
          <p:cNvPr id="6" name="Rectangle 5"/>
          <p:cNvSpPr/>
          <p:nvPr/>
        </p:nvSpPr>
        <p:spPr>
          <a:xfrm>
            <a:off x="603504" y="3874770"/>
            <a:ext cx="1042416" cy="1828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350"/>
          </a:p>
        </p:txBody>
      </p:sp>
      <p:sp>
        <p:nvSpPr>
          <p:cNvPr id="7" name="Rectangle 6"/>
          <p:cNvSpPr/>
          <p:nvPr/>
        </p:nvSpPr>
        <p:spPr>
          <a:xfrm>
            <a:off x="3396996" y="4656582"/>
            <a:ext cx="1042416" cy="1828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350"/>
          </a:p>
        </p:txBody>
      </p:sp>
    </p:spTree>
    <p:extLst>
      <p:ext uri="{BB962C8B-B14F-4D97-AF65-F5344CB8AC3E}">
        <p14:creationId xmlns:p14="http://schemas.microsoft.com/office/powerpoint/2010/main" val="423038488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000" dirty="0" smtClean="0"/>
              <a:t>سازماندهی رکوردها در کتابخانه </a:t>
            </a:r>
            <a:r>
              <a:rPr lang="en-US" sz="2000" dirty="0" smtClean="0"/>
              <a:t>: </a:t>
            </a:r>
            <a:r>
              <a:rPr lang="fa-IR" sz="2000" dirty="0" smtClean="0"/>
              <a:t> با توجه که ممکن است تعداد رکوردها می توان آنها را در گروههای مختلف دسته بندی کرد تا باز یابی آنها راحت انجام شود. این کار با استفاده از گزینه </a:t>
            </a:r>
            <a:r>
              <a:rPr lang="en-US" sz="2000" dirty="0" smtClean="0"/>
              <a:t>Groups  </a:t>
            </a:r>
            <a:r>
              <a:rPr lang="fa-IR" sz="2000" dirty="0" smtClean="0"/>
              <a:t> امکانپذیر است.</a:t>
            </a:r>
            <a:endParaRPr lang="en-US" sz="2000" dirty="0"/>
          </a:p>
        </p:txBody>
      </p:sp>
      <p:pic>
        <p:nvPicPr>
          <p:cNvPr id="6" name="Content Placeholder 5"/>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76525" y="1844824"/>
            <a:ext cx="7467600" cy="4198474"/>
          </a:xfrm>
        </p:spPr>
      </p:pic>
      <p:cxnSp>
        <p:nvCxnSpPr>
          <p:cNvPr id="11" name="Straight Arrow Connector 10"/>
          <p:cNvCxnSpPr/>
          <p:nvPr/>
        </p:nvCxnSpPr>
        <p:spPr>
          <a:xfrm flipH="1">
            <a:off x="1331640" y="1844824"/>
            <a:ext cx="1584176" cy="1440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674203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400" dirty="0" smtClean="0"/>
              <a:t>سازماندهی منابع: حذف رکورد و جابجایی رکوردها در داخل پوشه ها </a:t>
            </a:r>
            <a:endParaRPr lang="fa-IR" sz="2400" dirty="0"/>
          </a:p>
        </p:txBody>
      </p:sp>
      <p:sp>
        <p:nvSpPr>
          <p:cNvPr id="6" name="Content Placeholder 5"/>
          <p:cNvSpPr>
            <a:spLocks noGrp="1"/>
          </p:cNvSpPr>
          <p:nvPr>
            <p:ph idx="1"/>
          </p:nvPr>
        </p:nvSpPr>
        <p:spPr>
          <a:xfrm>
            <a:off x="5726038" y="2375162"/>
            <a:ext cx="2950418" cy="3275968"/>
          </a:xfrm>
        </p:spPr>
        <p:txBody>
          <a:bodyPr>
            <a:normAutofit/>
          </a:bodyPr>
          <a:lstStyle/>
          <a:p>
            <a:pPr algn="r" rtl="1"/>
            <a:r>
              <a:rPr lang="fa-IR" sz="1800" dirty="0" smtClean="0"/>
              <a:t>شما مي‌توانيد منابع غير ضروري را با انتخاب و فشرد دکمه </a:t>
            </a:r>
            <a:r>
              <a:rPr lang="en-US" sz="1800" dirty="0" smtClean="0"/>
              <a:t>Delete</a:t>
            </a:r>
            <a:r>
              <a:rPr lang="fa-IR" sz="1800" dirty="0" smtClean="0"/>
              <a:t> روی کیبورد و يا با کليک راست بر روي منابع انتخابي و انتخاب گزينه </a:t>
            </a:r>
            <a:r>
              <a:rPr lang="en-US" sz="1800" dirty="0" smtClean="0"/>
              <a:t>Move Reference to trash</a:t>
            </a:r>
            <a:r>
              <a:rPr lang="fa-IR" sz="1800" dirty="0" smtClean="0"/>
              <a:t> آن را حذف نماييد.</a:t>
            </a:r>
          </a:p>
          <a:p>
            <a:pPr algn="r" rtl="1"/>
            <a:r>
              <a:rPr lang="fa-IR" sz="1800" dirty="0" smtClean="0"/>
              <a:t>برای جابجایی رکوردها با انتخاب رکورد و کلیک راست به پوشه مورد نظر منتقل کنید</a:t>
            </a:r>
            <a:endParaRPr lang="fa-IR" sz="18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2375161"/>
            <a:ext cx="5640313" cy="3275969"/>
          </a:xfrm>
          <a:prstGeom prst="rect">
            <a:avLst/>
          </a:prstGeom>
        </p:spPr>
      </p:pic>
    </p:spTree>
    <p:extLst>
      <p:ext uri="{BB962C8B-B14F-4D97-AF65-F5344CB8AC3E}">
        <p14:creationId xmlns:p14="http://schemas.microsoft.com/office/powerpoint/2010/main" val="403505832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نحوه ورود منابع از طريق </a:t>
            </a:r>
            <a:r>
              <a:rPr lang="en-US" dirty="0" smtClean="0"/>
              <a:t>EndNote</a:t>
            </a:r>
            <a:r>
              <a:rPr lang="fa-IR" dirty="0" smtClean="0"/>
              <a:t> به </a:t>
            </a:r>
            <a:r>
              <a:rPr lang="en-US" dirty="0" smtClean="0"/>
              <a:t>Word</a:t>
            </a:r>
            <a:endParaRPr lang="fa-IR" dirty="0"/>
          </a:p>
        </p:txBody>
      </p:sp>
      <p:sp>
        <p:nvSpPr>
          <p:cNvPr id="3" name="Content Placeholder 2"/>
          <p:cNvSpPr>
            <a:spLocks noGrp="1"/>
          </p:cNvSpPr>
          <p:nvPr>
            <p:ph idx="1"/>
          </p:nvPr>
        </p:nvSpPr>
        <p:spPr>
          <a:xfrm>
            <a:off x="6448425" y="2141466"/>
            <a:ext cx="2295525" cy="3230634"/>
          </a:xfrm>
        </p:spPr>
        <p:txBody>
          <a:bodyPr>
            <a:noAutofit/>
          </a:bodyPr>
          <a:lstStyle/>
          <a:p>
            <a:pPr algn="r" rtl="1"/>
            <a:r>
              <a:rPr lang="fa-IR" sz="2000" dirty="0" smtClean="0"/>
              <a:t>براي وارد کردن منابع به </a:t>
            </a:r>
            <a:r>
              <a:rPr lang="en-US" sz="2000" dirty="0" smtClean="0"/>
              <a:t>Word</a:t>
            </a:r>
            <a:r>
              <a:rPr lang="fa-IR" sz="2000" dirty="0" smtClean="0"/>
              <a:t>، ابتدا بايد مقاله يا پابان نامه نوشته شده خود را باز نماييد</a:t>
            </a:r>
          </a:p>
          <a:p>
            <a:pPr algn="r" rtl="1"/>
            <a:r>
              <a:rPr lang="fa-IR" sz="2000" dirty="0" smtClean="0"/>
              <a:t>مکان نما را درجايي قرار دهيد که منبع بايد ذکر شود، مثلا در پايان جمله يا پاراگراف.</a:t>
            </a:r>
            <a:endParaRPr lang="fa-IR" sz="2000" dirty="0"/>
          </a:p>
        </p:txBody>
      </p:sp>
      <p:sp>
        <p:nvSpPr>
          <p:cNvPr id="4" name="Footer Placeholder 3"/>
          <p:cNvSpPr>
            <a:spLocks noGrp="1"/>
          </p:cNvSpPr>
          <p:nvPr>
            <p:ph type="ftr" sz="quarter" idx="4294967295"/>
          </p:nvPr>
        </p:nvSpPr>
        <p:spPr>
          <a:xfrm rot="5400000">
            <a:off x="7004248" y="3848112"/>
            <a:ext cx="3200400" cy="144016"/>
          </a:xfrm>
        </p:spPr>
        <p:txBody>
          <a:bodyPr/>
          <a:lstStyle/>
          <a:p>
            <a:endParaRPr lang="fa-IR"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2141466"/>
            <a:ext cx="5057776" cy="3516832"/>
          </a:xfrm>
          <a:prstGeom prst="rect">
            <a:avLst/>
          </a:prstGeom>
        </p:spPr>
      </p:pic>
      <p:cxnSp>
        <p:nvCxnSpPr>
          <p:cNvPr id="7" name="Elbow Connector 6"/>
          <p:cNvCxnSpPr/>
          <p:nvPr/>
        </p:nvCxnSpPr>
        <p:spPr>
          <a:xfrm rot="5400000">
            <a:off x="2524125" y="4286250"/>
            <a:ext cx="180975" cy="9525"/>
          </a:xfrm>
          <a:prstGeom prst="bentConnector3">
            <a:avLst>
              <a:gd name="adj1" fmla="val 7895"/>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1901155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t>نحوه ورود منابع از طريق </a:t>
            </a:r>
            <a:r>
              <a:rPr lang="en-US" dirty="0"/>
              <a:t>EndNote</a:t>
            </a:r>
            <a:r>
              <a:rPr lang="fa-IR" dirty="0"/>
              <a:t> به </a:t>
            </a:r>
            <a:r>
              <a:rPr lang="en-US" dirty="0"/>
              <a:t>Word</a:t>
            </a:r>
            <a:endParaRPr lang="fa-IR" dirty="0"/>
          </a:p>
        </p:txBody>
      </p:sp>
      <p:sp>
        <p:nvSpPr>
          <p:cNvPr id="3" name="Content Placeholder 2"/>
          <p:cNvSpPr>
            <a:spLocks noGrp="1"/>
          </p:cNvSpPr>
          <p:nvPr>
            <p:ph idx="1"/>
          </p:nvPr>
        </p:nvSpPr>
        <p:spPr>
          <a:xfrm>
            <a:off x="396372" y="1906365"/>
            <a:ext cx="8290428" cy="1839764"/>
          </a:xfrm>
        </p:spPr>
        <p:txBody>
          <a:bodyPr>
            <a:normAutofit fontScale="70000" lnSpcReduction="20000"/>
          </a:bodyPr>
          <a:lstStyle/>
          <a:p>
            <a:pPr algn="r" rtl="1"/>
            <a:r>
              <a:rPr lang="fa-IR" dirty="0" smtClean="0"/>
              <a:t>در برنامه </a:t>
            </a:r>
            <a:r>
              <a:rPr lang="en-US" dirty="0" smtClean="0"/>
              <a:t>Word</a:t>
            </a:r>
            <a:r>
              <a:rPr lang="fa-IR" dirty="0" smtClean="0"/>
              <a:t>، وارد تب </a:t>
            </a:r>
            <a:r>
              <a:rPr lang="en-US" sz="2900" dirty="0" smtClean="0"/>
              <a:t>EndNote</a:t>
            </a:r>
            <a:r>
              <a:rPr lang="fa-IR" sz="2900" dirty="0" smtClean="0"/>
              <a:t>  شويد و مراحل زير را دنبال نماييد تا منبع مورد نظر وارد متن شود.</a:t>
            </a:r>
          </a:p>
          <a:p>
            <a:pPr algn="r" rtl="1"/>
            <a:r>
              <a:rPr lang="en-US" sz="2900" dirty="0" smtClean="0"/>
              <a:t>Insert Citation/ </a:t>
            </a:r>
            <a:r>
              <a:rPr lang="en-US" sz="2900" dirty="0"/>
              <a:t>Insert </a:t>
            </a:r>
            <a:r>
              <a:rPr lang="en-US" sz="2900" dirty="0" smtClean="0"/>
              <a:t>Selected Citation (s)</a:t>
            </a:r>
            <a:endParaRPr lang="fa-IR" sz="2900" dirty="0" smtClean="0"/>
          </a:p>
          <a:p>
            <a:pPr algn="r" rtl="1"/>
            <a:r>
              <a:rPr lang="fa-IR" sz="2900" dirty="0" smtClean="0"/>
              <a:t>در قسمت </a:t>
            </a:r>
            <a:r>
              <a:rPr lang="en-US" sz="2900" dirty="0" smtClean="0"/>
              <a:t>Style</a:t>
            </a:r>
            <a:r>
              <a:rPr lang="fa-IR" sz="2900" dirty="0" smtClean="0"/>
              <a:t>، سبک‌هاي مختلفي وجود دارند که متناسب با مجله و يا پايان نامه خود بايد آنها را انتخاب نماييد. البته اين کار را در داخل برنامه </a:t>
            </a:r>
            <a:r>
              <a:rPr lang="en-US" sz="2900" dirty="0" smtClean="0"/>
              <a:t>EndNote</a:t>
            </a:r>
            <a:r>
              <a:rPr lang="fa-IR" sz="2900" dirty="0" smtClean="0"/>
              <a:t> هم مي‌توانيد انجام دهيد ولي تا زماني که سبک مورد نظر را در </a:t>
            </a:r>
            <a:r>
              <a:rPr lang="en-US" sz="2900" dirty="0" smtClean="0"/>
              <a:t>Word</a:t>
            </a:r>
            <a:r>
              <a:rPr lang="fa-IR" sz="2900" dirty="0" smtClean="0"/>
              <a:t> انتخاب نکنيد، تغييرات اعمال نخواهند شد.</a:t>
            </a:r>
          </a:p>
          <a:p>
            <a:pPr algn="r" rtl="1"/>
            <a:endParaRPr lang="fa-IR" sz="2900" dirty="0"/>
          </a:p>
        </p:txBody>
      </p:sp>
      <p:sp>
        <p:nvSpPr>
          <p:cNvPr id="4" name="Footer Placeholder 3"/>
          <p:cNvSpPr>
            <a:spLocks noGrp="1"/>
          </p:cNvSpPr>
          <p:nvPr>
            <p:ph type="ftr" sz="quarter" idx="4294967295"/>
          </p:nvPr>
        </p:nvSpPr>
        <p:spPr/>
        <p:txBody>
          <a:bodyPr/>
          <a:lstStyle/>
          <a:p>
            <a:endParaRPr lang="fa-IR"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372" y="3880074"/>
            <a:ext cx="8185549" cy="1781174"/>
          </a:xfrm>
          <a:prstGeom prst="rect">
            <a:avLst/>
          </a:prstGeom>
        </p:spPr>
      </p:pic>
      <p:sp>
        <p:nvSpPr>
          <p:cNvPr id="7" name="Rectangle 6"/>
          <p:cNvSpPr/>
          <p:nvPr/>
        </p:nvSpPr>
        <p:spPr>
          <a:xfrm>
            <a:off x="396372" y="4368801"/>
            <a:ext cx="632328" cy="869949"/>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350"/>
          </a:p>
        </p:txBody>
      </p:sp>
      <p:sp>
        <p:nvSpPr>
          <p:cNvPr id="8" name="Rectangle 7"/>
          <p:cNvSpPr/>
          <p:nvPr/>
        </p:nvSpPr>
        <p:spPr>
          <a:xfrm>
            <a:off x="2659644" y="4368801"/>
            <a:ext cx="2493381" cy="269874"/>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350"/>
          </a:p>
        </p:txBody>
      </p:sp>
    </p:spTree>
    <p:extLst>
      <p:ext uri="{BB962C8B-B14F-4D97-AF65-F5344CB8AC3E}">
        <p14:creationId xmlns:p14="http://schemas.microsoft.com/office/powerpoint/2010/main" val="416447349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855" y="2060848"/>
            <a:ext cx="8892481" cy="5082952"/>
          </a:xfrm>
          <a:prstGeom prst="rect">
            <a:avLst/>
          </a:prstGeom>
        </p:spPr>
      </p:pic>
    </p:spTree>
    <p:extLst>
      <p:ext uri="{BB962C8B-B14F-4D97-AF65-F5344CB8AC3E}">
        <p14:creationId xmlns:p14="http://schemas.microsoft.com/office/powerpoint/2010/main" val="228562925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76" y="381000"/>
            <a:ext cx="7772400" cy="1219200"/>
          </a:xfrm>
        </p:spPr>
        <p:txBody>
          <a:bodyPr>
            <a:normAutofit/>
          </a:bodyPr>
          <a:lstStyle/>
          <a:p>
            <a:r>
              <a:rPr lang="fa-IR" sz="2400" dirty="0" smtClean="0"/>
              <a:t>وب سایت کتابخانه مرکزی گذرگاه اطلاعاتی </a:t>
            </a:r>
            <a:endParaRPr lang="en-US" sz="2400" dirty="0"/>
          </a:p>
        </p:txBody>
      </p:sp>
      <p:sp>
        <p:nvSpPr>
          <p:cNvPr id="3" name="Subtitle 2"/>
          <p:cNvSpPr>
            <a:spLocks noGrp="1"/>
          </p:cNvSpPr>
          <p:nvPr>
            <p:ph type="subTitle" idx="1"/>
          </p:nvPr>
        </p:nvSpPr>
        <p:spPr>
          <a:xfrm>
            <a:off x="722376" y="2209800"/>
            <a:ext cx="7772400" cy="4191000"/>
          </a:xfrm>
        </p:spPr>
        <p:txBody>
          <a:bodyPr/>
          <a:lstStyle/>
          <a:p>
            <a:endParaRPr lang="fa-IR" dirty="0" smtClean="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850417"/>
            <a:ext cx="7791450"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61626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74974"/>
            <a:ext cx="7931224" cy="1817922"/>
          </a:xfrm>
        </p:spPr>
        <p:txBody>
          <a:bodyPr/>
          <a:lstStyle/>
          <a:p>
            <a:pPr algn="r"/>
            <a:r>
              <a:rPr lang="fa-IR" dirty="0"/>
              <a:t> چیست ؟ </a:t>
            </a:r>
            <a:r>
              <a:rPr lang="en-US" dirty="0"/>
              <a:t>EndNote </a:t>
            </a:r>
          </a:p>
        </p:txBody>
      </p:sp>
      <p:sp>
        <p:nvSpPr>
          <p:cNvPr id="2" name="Content Placeholder 1"/>
          <p:cNvSpPr>
            <a:spLocks noGrp="1"/>
          </p:cNvSpPr>
          <p:nvPr>
            <p:ph sz="quarter" idx="1"/>
          </p:nvPr>
        </p:nvSpPr>
        <p:spPr>
          <a:xfrm>
            <a:off x="457200" y="3068960"/>
            <a:ext cx="8229600" cy="3384376"/>
          </a:xfrm>
        </p:spPr>
        <p:txBody>
          <a:bodyPr>
            <a:normAutofit/>
          </a:bodyPr>
          <a:lstStyle/>
          <a:p>
            <a:pPr algn="just" rtl="1">
              <a:lnSpc>
                <a:spcPct val="150000"/>
              </a:lnSpc>
            </a:pPr>
            <a:r>
              <a:rPr lang="fa-IR" dirty="0" smtClean="0"/>
              <a:t>اند نوت به معنای سخن پایانی است  و نرم افزار اند نوت در واقع </a:t>
            </a:r>
            <a:r>
              <a:rPr lang="fa-IR" altLang="en-US" dirty="0">
                <a:cs typeface="Zar" pitchFamily="2" charset="0"/>
              </a:rPr>
              <a:t>پا</a:t>
            </a:r>
            <a:r>
              <a:rPr lang="ar-SA" altLang="en-US" dirty="0">
                <a:cs typeface="Zar" pitchFamily="2" charset="0"/>
              </a:rPr>
              <a:t>ي</a:t>
            </a:r>
            <a:r>
              <a:rPr lang="fa-IR" altLang="en-US" dirty="0">
                <a:cs typeface="Zar" pitchFamily="2" charset="0"/>
              </a:rPr>
              <a:t>گاه</a:t>
            </a:r>
            <a:r>
              <a:rPr lang="ar-SA" altLang="en-US" dirty="0">
                <a:cs typeface="Zar" pitchFamily="2" charset="0"/>
              </a:rPr>
              <a:t>ي</a:t>
            </a:r>
            <a:r>
              <a:rPr lang="fa-IR" altLang="en-US" dirty="0">
                <a:cs typeface="Zar" pitchFamily="2" charset="0"/>
              </a:rPr>
              <a:t> جهت ذخ</a:t>
            </a:r>
            <a:r>
              <a:rPr lang="ar-SA" altLang="en-US" dirty="0">
                <a:cs typeface="Zar" pitchFamily="2" charset="0"/>
              </a:rPr>
              <a:t>ي</a:t>
            </a:r>
            <a:r>
              <a:rPr lang="fa-IR" altLang="en-US" dirty="0" smtClean="0">
                <a:cs typeface="Zar" pitchFamily="2" charset="0"/>
              </a:rPr>
              <a:t>ره </a:t>
            </a:r>
            <a:r>
              <a:rPr lang="fa-IR" altLang="en-US" dirty="0">
                <a:cs typeface="Zar" pitchFamily="2" charset="0"/>
              </a:rPr>
              <a:t>و سازمانده</a:t>
            </a:r>
            <a:r>
              <a:rPr lang="ar-SA" altLang="en-US" dirty="0">
                <a:cs typeface="Zar" pitchFamily="2" charset="0"/>
              </a:rPr>
              <a:t>ي</a:t>
            </a:r>
            <a:r>
              <a:rPr lang="fa-IR" altLang="en-US" dirty="0">
                <a:cs typeface="Zar" pitchFamily="2" charset="0"/>
              </a:rPr>
              <a:t> منابع مورد استفاده در نوشتن </a:t>
            </a:r>
            <a:r>
              <a:rPr lang="fa-IR" altLang="en-US" dirty="0" smtClean="0">
                <a:cs typeface="Zar" pitchFamily="2" charset="0"/>
              </a:rPr>
              <a:t>مقالات </a:t>
            </a:r>
            <a:r>
              <a:rPr lang="fa-IR" altLang="en-US" dirty="0">
                <a:cs typeface="Zar" pitchFamily="2" charset="0"/>
              </a:rPr>
              <a:t>پا</a:t>
            </a:r>
            <a:r>
              <a:rPr lang="ar-SA" altLang="en-US" dirty="0">
                <a:cs typeface="Zar" pitchFamily="2" charset="0"/>
              </a:rPr>
              <a:t>ي</a:t>
            </a:r>
            <a:r>
              <a:rPr lang="fa-IR" altLang="en-US" dirty="0">
                <a:cs typeface="Zar" pitchFamily="2" charset="0"/>
              </a:rPr>
              <a:t>ان نامه ها و كتابها  </a:t>
            </a:r>
            <a:r>
              <a:rPr lang="fa-IR" altLang="en-US" dirty="0" smtClean="0">
                <a:cs typeface="Zar" pitchFamily="2" charset="0"/>
              </a:rPr>
              <a:t>و فراخوانی استنادها در نرم افزار </a:t>
            </a:r>
            <a:r>
              <a:rPr lang="en-US" altLang="en-US" dirty="0" smtClean="0">
                <a:cs typeface="Zar" pitchFamily="2" charset="0"/>
              </a:rPr>
              <a:t>Word</a:t>
            </a:r>
            <a:endParaRPr lang="fa-IR" altLang="en-US" dirty="0" smtClean="0">
              <a:cs typeface="Zar" pitchFamily="2" charset="0"/>
            </a:endParaRPr>
          </a:p>
          <a:p>
            <a:pPr algn="just" rtl="1">
              <a:lnSpc>
                <a:spcPct val="150000"/>
              </a:lnSpc>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908720"/>
            <a:ext cx="2143125" cy="1584176"/>
          </a:xfrm>
          <a:prstGeom prst="rect">
            <a:avLst/>
          </a:prstGeom>
        </p:spPr>
      </p:pic>
    </p:spTree>
    <p:extLst>
      <p:ext uri="{BB962C8B-B14F-4D97-AF65-F5344CB8AC3E}">
        <p14:creationId xmlns:p14="http://schemas.microsoft.com/office/powerpoint/2010/main" val="307017355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315553" y="3784122"/>
            <a:ext cx="6142646" cy="1219200"/>
          </a:xfrm>
          <a:prstGeom prst="rect">
            <a:avLst/>
          </a:prstGeom>
        </p:spPr>
      </p:pic>
      <p:sp>
        <p:nvSpPr>
          <p:cNvPr id="2" name="Title 1"/>
          <p:cNvSpPr>
            <a:spLocks noGrp="1"/>
          </p:cNvSpPr>
          <p:nvPr>
            <p:ph type="ctrTitle"/>
          </p:nvPr>
        </p:nvSpPr>
        <p:spPr>
          <a:xfrm>
            <a:off x="2286000" y="260648"/>
            <a:ext cx="6172200" cy="4742674"/>
          </a:xfrm>
        </p:spPr>
        <p:txBody>
          <a:bodyPr/>
          <a:lstStyle/>
          <a:p>
            <a:endParaRPr lang="en-US" dirty="0"/>
          </a:p>
        </p:txBody>
      </p:sp>
      <p:sp>
        <p:nvSpPr>
          <p:cNvPr id="3" name="Subtitle 2"/>
          <p:cNvSpPr>
            <a:spLocks noGrp="1"/>
          </p:cNvSpPr>
          <p:nvPr>
            <p:ph type="subTitle" idx="1"/>
          </p:nvPr>
        </p:nvSpPr>
        <p:spPr/>
        <p:txBody>
          <a:bodyPr/>
          <a:lstStyle/>
          <a:p>
            <a:endParaRPr lang="fa-IR" dirty="0"/>
          </a:p>
          <a:p>
            <a:pPr algn="r" rtl="1"/>
            <a:r>
              <a:rPr lang="fa-IR" sz="2400" dirty="0" smtClean="0"/>
              <a:t>منتظر شما در کتابخانه مرکزی هستیم . موفق باشید</a:t>
            </a: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260648"/>
            <a:ext cx="6172199" cy="3523474"/>
          </a:xfrm>
          <a:prstGeom prst="rect">
            <a:avLst/>
          </a:prstGeom>
        </p:spPr>
      </p:pic>
    </p:spTree>
    <p:extLst>
      <p:ext uri="{BB962C8B-B14F-4D97-AF65-F5344CB8AC3E}">
        <p14:creationId xmlns:p14="http://schemas.microsoft.com/office/powerpoint/2010/main" val="136817310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4082"/>
          </a:xfrm>
        </p:spPr>
        <p:txBody>
          <a:bodyPr/>
          <a:lstStyle/>
          <a:p>
            <a:pPr algn="r" rtl="1"/>
            <a:r>
              <a:rPr lang="fa-IR" dirty="0" smtClean="0"/>
              <a:t>اصطلاحات رايج در </a:t>
            </a:r>
            <a:r>
              <a:rPr lang="en-US" dirty="0" smtClean="0"/>
              <a:t>EndNote</a:t>
            </a:r>
            <a:endParaRPr lang="fa-IR" dirty="0"/>
          </a:p>
        </p:txBody>
      </p:sp>
      <p:sp>
        <p:nvSpPr>
          <p:cNvPr id="3" name="Content Placeholder 2"/>
          <p:cNvSpPr>
            <a:spLocks noGrp="1"/>
          </p:cNvSpPr>
          <p:nvPr>
            <p:ph sz="quarter" idx="1"/>
          </p:nvPr>
        </p:nvSpPr>
        <p:spPr>
          <a:xfrm>
            <a:off x="457200" y="980728"/>
            <a:ext cx="7467600" cy="5493224"/>
          </a:xfrm>
        </p:spPr>
        <p:txBody>
          <a:bodyPr>
            <a:normAutofit/>
          </a:bodyPr>
          <a:lstStyle/>
          <a:p>
            <a:pPr algn="r" rtl="1"/>
            <a:r>
              <a:rPr lang="fa-IR" dirty="0">
                <a:cs typeface="B Nazanin" panose="00000400000000000000" pitchFamily="2" charset="-78"/>
              </a:rPr>
              <a:t>مستندات يا </a:t>
            </a:r>
            <a:r>
              <a:rPr lang="en-US" dirty="0">
                <a:cs typeface="B Nazanin" panose="00000400000000000000" pitchFamily="2" charset="-78"/>
              </a:rPr>
              <a:t>Citation</a:t>
            </a:r>
            <a:r>
              <a:rPr lang="fa-IR" dirty="0">
                <a:cs typeface="B Nazanin" panose="00000400000000000000" pitchFamily="2" charset="-78"/>
              </a:rPr>
              <a:t>، که به منابع استناد شده در متن مقاله گفته مي‌شود.</a:t>
            </a:r>
          </a:p>
          <a:p>
            <a:pPr algn="r" rtl="1"/>
            <a:r>
              <a:rPr lang="fa-IR" dirty="0">
                <a:cs typeface="B Nazanin" panose="00000400000000000000" pitchFamily="2" charset="-78"/>
              </a:rPr>
              <a:t>فهرست منابع يا </a:t>
            </a:r>
            <a:r>
              <a:rPr lang="en-US" dirty="0">
                <a:cs typeface="B Nazanin" panose="00000400000000000000" pitchFamily="2" charset="-78"/>
              </a:rPr>
              <a:t>Bibliography</a:t>
            </a:r>
            <a:r>
              <a:rPr lang="fa-IR" dirty="0">
                <a:cs typeface="B Nazanin" panose="00000400000000000000" pitchFamily="2" charset="-78"/>
              </a:rPr>
              <a:t>، که در پايان متن پژوهشي يا مقاله ذکر مي‌شود.</a:t>
            </a:r>
          </a:p>
          <a:p>
            <a:pPr algn="r" rtl="1"/>
            <a:r>
              <a:rPr lang="fa-IR" dirty="0">
                <a:cs typeface="B Nazanin" panose="00000400000000000000" pitchFamily="2" charset="-78"/>
              </a:rPr>
              <a:t>سبک يا </a:t>
            </a:r>
            <a:r>
              <a:rPr lang="en-US" dirty="0">
                <a:cs typeface="B Nazanin" panose="00000400000000000000" pitchFamily="2" charset="-78"/>
              </a:rPr>
              <a:t>Style</a:t>
            </a:r>
            <a:r>
              <a:rPr lang="fa-IR" dirty="0">
                <a:cs typeface="B Nazanin" panose="00000400000000000000" pitchFamily="2" charset="-78"/>
              </a:rPr>
              <a:t>، که مجلات مختلف براي نوشتن منابع از آنها استفاده مي‌کنند</a:t>
            </a:r>
            <a:r>
              <a:rPr lang="fa-IR" dirty="0" smtClean="0">
                <a:cs typeface="B Nazanin" panose="00000400000000000000" pitchFamily="2" charset="-78"/>
              </a:rPr>
              <a:t>.</a:t>
            </a:r>
          </a:p>
          <a:p>
            <a:pPr algn="r" rtl="1"/>
            <a:r>
              <a:rPr lang="fa-IR" altLang="en-US" dirty="0" smtClean="0">
                <a:cs typeface="Zar" pitchFamily="2" charset="0"/>
              </a:rPr>
              <a:t>به فایلهای اندنوت </a:t>
            </a:r>
            <a:r>
              <a:rPr lang="en-US" altLang="en-US" dirty="0" smtClean="0">
                <a:cs typeface="Zar" pitchFamily="2" charset="0"/>
              </a:rPr>
              <a:t>Library</a:t>
            </a:r>
            <a:r>
              <a:rPr lang="fa-IR" altLang="en-US" dirty="0" smtClean="0">
                <a:cs typeface="Zar" pitchFamily="2" charset="0"/>
              </a:rPr>
              <a:t> گفته می شود چون هر فایل مانند </a:t>
            </a:r>
            <a:r>
              <a:rPr lang="ar-SA" altLang="en-US" dirty="0">
                <a:cs typeface="Zar" pitchFamily="2" charset="0"/>
              </a:rPr>
              <a:t>ي</a:t>
            </a:r>
            <a:r>
              <a:rPr lang="fa-IR" altLang="en-US" dirty="0">
                <a:cs typeface="Zar" pitchFamily="2" charset="0"/>
              </a:rPr>
              <a:t>ك كشودر </a:t>
            </a:r>
            <a:r>
              <a:rPr lang="ar-SA" altLang="en-US" dirty="0">
                <a:cs typeface="Zar" pitchFamily="2" charset="0"/>
              </a:rPr>
              <a:t>ي</a:t>
            </a:r>
            <a:r>
              <a:rPr lang="fa-IR" altLang="en-US" dirty="0">
                <a:cs typeface="Zar" pitchFamily="2" charset="0"/>
              </a:rPr>
              <a:t>ك درا</a:t>
            </a:r>
            <a:r>
              <a:rPr lang="ar-SA" altLang="en-US" dirty="0">
                <a:cs typeface="Zar" pitchFamily="2" charset="0"/>
              </a:rPr>
              <a:t>ي</a:t>
            </a:r>
            <a:r>
              <a:rPr lang="fa-IR" altLang="en-US" dirty="0">
                <a:cs typeface="Zar" pitchFamily="2" charset="0"/>
              </a:rPr>
              <a:t>و کامپ</a:t>
            </a:r>
            <a:r>
              <a:rPr lang="ar-SA" altLang="en-US" dirty="0">
                <a:cs typeface="Zar" pitchFamily="2" charset="0"/>
              </a:rPr>
              <a:t>ي</a:t>
            </a:r>
            <a:r>
              <a:rPr lang="fa-IR" altLang="en-US" dirty="0">
                <a:cs typeface="Zar" pitchFamily="2" charset="0"/>
              </a:rPr>
              <a:t>وتر م</a:t>
            </a:r>
            <a:r>
              <a:rPr lang="ar-SA" altLang="en-US" dirty="0">
                <a:cs typeface="Zar" pitchFamily="2" charset="0"/>
              </a:rPr>
              <a:t>ي</a:t>
            </a:r>
            <a:r>
              <a:rPr lang="fa-IR" altLang="en-US" dirty="0">
                <a:cs typeface="Zar" pitchFamily="2" charset="0"/>
              </a:rPr>
              <a:t> باشد .درهر كشو(در ا</a:t>
            </a:r>
            <a:r>
              <a:rPr lang="ar-SA" altLang="en-US" dirty="0">
                <a:cs typeface="Zar" pitchFamily="2" charset="0"/>
              </a:rPr>
              <a:t>ي</a:t>
            </a:r>
            <a:r>
              <a:rPr lang="fa-IR" altLang="en-US" dirty="0">
                <a:cs typeface="Zar" pitchFamily="2" charset="0"/>
              </a:rPr>
              <a:t>نجا </a:t>
            </a:r>
            <a:r>
              <a:rPr lang="en-US" altLang="en-US" dirty="0" smtClean="0">
                <a:cs typeface="Zar" pitchFamily="2" charset="0"/>
              </a:rPr>
              <a:t>IBRARY</a:t>
            </a:r>
            <a:r>
              <a:rPr lang="fa-IR" altLang="en-US" dirty="0">
                <a:cs typeface="Zar" pitchFamily="2" charset="0"/>
              </a:rPr>
              <a:t>) م</a:t>
            </a:r>
            <a:r>
              <a:rPr lang="ar-SA" altLang="en-US" dirty="0">
                <a:cs typeface="Zar" pitchFamily="2" charset="0"/>
              </a:rPr>
              <a:t>ي</a:t>
            </a:r>
            <a:r>
              <a:rPr lang="fa-IR" altLang="en-US" dirty="0">
                <a:cs typeface="Zar" pitchFamily="2" charset="0"/>
              </a:rPr>
              <a:t> توان</a:t>
            </a:r>
            <a:r>
              <a:rPr lang="ar-SA" altLang="en-US" dirty="0">
                <a:cs typeface="Zar" pitchFamily="2" charset="0"/>
              </a:rPr>
              <a:t>ي</a:t>
            </a:r>
            <a:r>
              <a:rPr lang="fa-IR" altLang="en-US" dirty="0">
                <a:cs typeface="Zar" pitchFamily="2" charset="0"/>
              </a:rPr>
              <a:t>د تعداد ز</a:t>
            </a:r>
            <a:r>
              <a:rPr lang="ar-SA" altLang="en-US" dirty="0">
                <a:cs typeface="Zar" pitchFamily="2" charset="0"/>
              </a:rPr>
              <a:t>ي</a:t>
            </a:r>
            <a:r>
              <a:rPr lang="fa-IR" altLang="en-US" dirty="0">
                <a:cs typeface="Zar" pitchFamily="2" charset="0"/>
              </a:rPr>
              <a:t>اد</a:t>
            </a:r>
            <a:r>
              <a:rPr lang="ar-SA" altLang="en-US" dirty="0">
                <a:cs typeface="Zar" pitchFamily="2" charset="0"/>
              </a:rPr>
              <a:t>ي</a:t>
            </a:r>
            <a:r>
              <a:rPr lang="fa-IR" altLang="en-US" dirty="0">
                <a:cs typeface="Zar" pitchFamily="2" charset="0"/>
              </a:rPr>
              <a:t> </a:t>
            </a:r>
            <a:r>
              <a:rPr lang="en-US" altLang="en-US" dirty="0">
                <a:cs typeface="Zar" pitchFamily="2" charset="0"/>
              </a:rPr>
              <a:t>file </a:t>
            </a:r>
            <a:r>
              <a:rPr lang="fa-IR" altLang="en-US" dirty="0">
                <a:cs typeface="Zar" pitchFamily="2" charset="0"/>
              </a:rPr>
              <a:t>  </a:t>
            </a:r>
            <a:r>
              <a:rPr lang="ar-SA" altLang="en-US" dirty="0">
                <a:cs typeface="Zar" pitchFamily="2" charset="0"/>
              </a:rPr>
              <a:t>ي</a:t>
            </a:r>
            <a:r>
              <a:rPr lang="fa-IR" altLang="en-US" dirty="0">
                <a:cs typeface="Zar" pitchFamily="2" charset="0"/>
              </a:rPr>
              <a:t>ا  </a:t>
            </a:r>
            <a:r>
              <a:rPr lang="en-US" altLang="en-US" dirty="0">
                <a:cs typeface="Zar" pitchFamily="2" charset="0"/>
              </a:rPr>
              <a:t>reference </a:t>
            </a:r>
            <a:r>
              <a:rPr lang="fa-IR" altLang="en-US" dirty="0">
                <a:cs typeface="Zar" pitchFamily="2" charset="0"/>
              </a:rPr>
              <a:t> را ذخ</a:t>
            </a:r>
            <a:r>
              <a:rPr lang="ar-SA" altLang="en-US" dirty="0">
                <a:cs typeface="Zar" pitchFamily="2" charset="0"/>
              </a:rPr>
              <a:t>ي</a:t>
            </a:r>
            <a:r>
              <a:rPr lang="fa-IR" altLang="en-US" dirty="0">
                <a:cs typeface="Zar" pitchFamily="2" charset="0"/>
              </a:rPr>
              <a:t>ره نما</a:t>
            </a:r>
            <a:r>
              <a:rPr lang="ar-SA" altLang="en-US" dirty="0">
                <a:cs typeface="Zar" pitchFamily="2" charset="0"/>
              </a:rPr>
              <a:t>يي</a:t>
            </a:r>
            <a:r>
              <a:rPr lang="fa-IR" altLang="en-US" dirty="0">
                <a:cs typeface="Zar" pitchFamily="2" charset="0"/>
              </a:rPr>
              <a:t>د. هر رفرنس داراي مشخصات کتابشناختي مورد ن</a:t>
            </a:r>
            <a:r>
              <a:rPr lang="ar-SA" altLang="en-US" dirty="0">
                <a:cs typeface="Zar" pitchFamily="2" charset="0"/>
              </a:rPr>
              <a:t>ي</a:t>
            </a:r>
            <a:r>
              <a:rPr lang="fa-IR" altLang="en-US" dirty="0">
                <a:cs typeface="Zar" pitchFamily="2" charset="0"/>
              </a:rPr>
              <a:t>از در </a:t>
            </a:r>
            <a:r>
              <a:rPr lang="ar-SA" altLang="en-US" dirty="0">
                <a:cs typeface="Zar" pitchFamily="2" charset="0"/>
              </a:rPr>
              <a:t>ي</a:t>
            </a:r>
            <a:r>
              <a:rPr lang="fa-IR" altLang="en-US" dirty="0">
                <a:cs typeface="Zar" pitchFamily="2" charset="0"/>
              </a:rPr>
              <a:t>ک مدرک مورد ارجاع مانند نام نو</a:t>
            </a:r>
            <a:r>
              <a:rPr lang="ar-SA" altLang="en-US" dirty="0">
                <a:cs typeface="Zar" pitchFamily="2" charset="0"/>
              </a:rPr>
              <a:t>ي</a:t>
            </a:r>
            <a:r>
              <a:rPr lang="fa-IR" altLang="en-US" dirty="0">
                <a:cs typeface="Zar" pitchFamily="2" charset="0"/>
              </a:rPr>
              <a:t>سند،عنوان،تار</a:t>
            </a:r>
            <a:r>
              <a:rPr lang="ar-SA" altLang="en-US" dirty="0">
                <a:cs typeface="Zar" pitchFamily="2" charset="0"/>
              </a:rPr>
              <a:t>ي</a:t>
            </a:r>
            <a:r>
              <a:rPr lang="fa-IR" altLang="en-US" dirty="0">
                <a:cs typeface="Zar" pitchFamily="2" charset="0"/>
              </a:rPr>
              <a:t>خ و سا</a:t>
            </a:r>
            <a:r>
              <a:rPr lang="ar-SA" altLang="en-US" dirty="0">
                <a:cs typeface="Zar" pitchFamily="2" charset="0"/>
              </a:rPr>
              <a:t>ي</a:t>
            </a:r>
            <a:r>
              <a:rPr lang="fa-IR" altLang="en-US" dirty="0">
                <a:cs typeface="Zar" pitchFamily="2" charset="0"/>
              </a:rPr>
              <a:t>ر موارد مي </a:t>
            </a:r>
            <a:r>
              <a:rPr lang="fa-IR" altLang="en-US" dirty="0" smtClean="0">
                <a:cs typeface="Zar" pitchFamily="2" charset="0"/>
              </a:rPr>
              <a:t>باشد.</a:t>
            </a:r>
          </a:p>
          <a:p>
            <a:pPr algn="r" rtl="1"/>
            <a:endParaRPr lang="fa-IR" dirty="0">
              <a:cs typeface="B Nazanin" panose="00000400000000000000" pitchFamily="2" charset="-78"/>
            </a:endParaRPr>
          </a:p>
        </p:txBody>
      </p:sp>
    </p:spTree>
    <p:extLst>
      <p:ext uri="{BB962C8B-B14F-4D97-AF65-F5344CB8AC3E}">
        <p14:creationId xmlns:p14="http://schemas.microsoft.com/office/powerpoint/2010/main" val="258647812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r"/>
            <a:r>
              <a:rPr lang="fa-IR" b="1" dirty="0" smtClean="0">
                <a:effectLst>
                  <a:outerShdw blurRad="50800" dist="38100" algn="tr" rotWithShape="0">
                    <a:prstClr val="black">
                      <a:alpha val="40000"/>
                    </a:prstClr>
                  </a:outerShdw>
                </a:effectLst>
                <a:cs typeface="B Titr" pitchFamily="2" charset="-78"/>
              </a:rPr>
              <a:t>برنامه كارگاه آموزشي </a:t>
            </a:r>
            <a:r>
              <a:rPr lang="ar-SA" dirty="0" smtClean="0">
                <a:cs typeface="B Titr" pitchFamily="2" charset="-78"/>
              </a:rPr>
              <a:t/>
            </a:r>
            <a:br>
              <a:rPr lang="ar-SA" dirty="0" smtClean="0">
                <a:cs typeface="B Titr" pitchFamily="2" charset="-78"/>
              </a:rPr>
            </a:br>
            <a:endParaRPr lang="en-US" dirty="0">
              <a:cs typeface="B Titr" pitchFamily="2" charset="-78"/>
            </a:endParaRPr>
          </a:p>
        </p:txBody>
      </p:sp>
      <p:sp>
        <p:nvSpPr>
          <p:cNvPr id="2" name="Content Placeholder 1"/>
          <p:cNvSpPr>
            <a:spLocks noGrp="1"/>
          </p:cNvSpPr>
          <p:nvPr>
            <p:ph sz="quarter" idx="1"/>
          </p:nvPr>
        </p:nvSpPr>
        <p:spPr>
          <a:xfrm>
            <a:off x="1331640" y="1447800"/>
            <a:ext cx="7602048" cy="4861520"/>
          </a:xfrm>
        </p:spPr>
        <p:txBody>
          <a:bodyPr>
            <a:normAutofit/>
          </a:bodyPr>
          <a:lstStyle/>
          <a:p>
            <a:pPr algn="ctr" rtl="1">
              <a:buFont typeface="Arial" panose="020B0604020202020204" pitchFamily="34" charset="0"/>
              <a:buChar char="•"/>
            </a:pPr>
            <a:r>
              <a:rPr lang="fa-IR" b="1" dirty="0" smtClean="0">
                <a:effectLst>
                  <a:outerShdw blurRad="50800" dist="38100" algn="tr" rotWithShape="0">
                    <a:prstClr val="black">
                      <a:alpha val="40000"/>
                    </a:prstClr>
                  </a:outerShdw>
                </a:effectLst>
                <a:cs typeface="B Davat" pitchFamily="2" charset="-78"/>
              </a:rPr>
              <a:t>تعریف استناد دهی </a:t>
            </a:r>
          </a:p>
          <a:p>
            <a:pPr algn="ctr" rtl="1">
              <a:buFont typeface="Arial" panose="020B0604020202020204" pitchFamily="34" charset="0"/>
              <a:buChar char="•"/>
            </a:pPr>
            <a:endParaRPr lang="fa-IR" b="1" dirty="0" smtClean="0">
              <a:effectLst>
                <a:outerShdw blurRad="50800" dist="38100" algn="tr" rotWithShape="0">
                  <a:prstClr val="black">
                    <a:alpha val="40000"/>
                  </a:prstClr>
                </a:outerShdw>
              </a:effectLst>
              <a:cs typeface="B Davat" pitchFamily="2" charset="-78"/>
            </a:endParaRPr>
          </a:p>
          <a:p>
            <a:pPr algn="ctr" rtl="1">
              <a:buFont typeface="Arial" panose="020B0604020202020204" pitchFamily="34" charset="0"/>
              <a:buChar char="•"/>
            </a:pPr>
            <a:r>
              <a:rPr lang="fa-IR" b="1" dirty="0" smtClean="0">
                <a:effectLst>
                  <a:outerShdw blurRad="50800" dist="38100" algn="tr" rotWithShape="0">
                    <a:prstClr val="black">
                      <a:alpha val="40000"/>
                    </a:prstClr>
                  </a:outerShdw>
                </a:effectLst>
                <a:cs typeface="B Davat" pitchFamily="2" charset="-78"/>
              </a:rPr>
              <a:t>انواع نرم افزارهای استناددهی </a:t>
            </a:r>
          </a:p>
          <a:p>
            <a:pPr algn="ctr" rtl="1">
              <a:buFont typeface="Arial" panose="020B0604020202020204" pitchFamily="34" charset="0"/>
              <a:buChar char="•"/>
            </a:pPr>
            <a:endParaRPr lang="fa-IR" b="1" dirty="0">
              <a:effectLst>
                <a:outerShdw blurRad="50800" dist="38100" algn="tr" rotWithShape="0">
                  <a:prstClr val="black">
                    <a:alpha val="40000"/>
                  </a:prstClr>
                </a:outerShdw>
              </a:effectLst>
              <a:cs typeface="B Davat" pitchFamily="2" charset="-78"/>
            </a:endParaRPr>
          </a:p>
          <a:p>
            <a:pPr algn="ctr" rtl="1">
              <a:buFont typeface="Arial" panose="020B0604020202020204" pitchFamily="34" charset="0"/>
              <a:buChar char="•"/>
            </a:pPr>
            <a:r>
              <a:rPr lang="fa-IR" b="1" dirty="0" smtClean="0">
                <a:effectLst>
                  <a:outerShdw blurRad="50800" dist="38100" algn="tr" rotWithShape="0">
                    <a:prstClr val="black">
                      <a:alpha val="40000"/>
                    </a:prstClr>
                  </a:outerShdw>
                </a:effectLst>
                <a:cs typeface="B Davat" pitchFamily="2" charset="-78"/>
              </a:rPr>
              <a:t>معرفي نرم افزار </a:t>
            </a:r>
            <a:r>
              <a:rPr lang="en-US" b="1" dirty="0" smtClean="0">
                <a:effectLst>
                  <a:outerShdw blurRad="50800" dist="38100" algn="tr" rotWithShape="0">
                    <a:prstClr val="black">
                      <a:alpha val="40000"/>
                    </a:prstClr>
                  </a:outerShdw>
                </a:effectLst>
                <a:cs typeface="B Davat" pitchFamily="2" charset="-78"/>
              </a:rPr>
              <a:t>Endnote</a:t>
            </a:r>
          </a:p>
          <a:p>
            <a:pPr algn="ctr" rtl="1">
              <a:buFont typeface="Arial" panose="020B0604020202020204" pitchFamily="34" charset="0"/>
              <a:buChar char="•"/>
            </a:pPr>
            <a:endParaRPr lang="fa-IR" b="1" dirty="0" smtClean="0">
              <a:effectLst>
                <a:outerShdw blurRad="50800" dist="38100" algn="tr" rotWithShape="0">
                  <a:prstClr val="black">
                    <a:alpha val="40000"/>
                  </a:prstClr>
                </a:outerShdw>
              </a:effectLst>
              <a:cs typeface="B Davat" pitchFamily="2" charset="-78"/>
            </a:endParaRPr>
          </a:p>
          <a:p>
            <a:pPr algn="ctr" rtl="1">
              <a:buFont typeface="Arial" panose="020B0604020202020204" pitchFamily="34" charset="0"/>
              <a:buChar char="•"/>
            </a:pPr>
            <a:r>
              <a:rPr lang="fa-IR" b="1" dirty="0" smtClean="0">
                <a:effectLst>
                  <a:outerShdw blurRad="50800" dist="38100" algn="tr" rotWithShape="0">
                    <a:prstClr val="black">
                      <a:alpha val="40000"/>
                    </a:prstClr>
                  </a:outerShdw>
                </a:effectLst>
                <a:cs typeface="B Davat" pitchFamily="2" charset="-78"/>
              </a:rPr>
              <a:t>نصب و ورود اطلاعات </a:t>
            </a:r>
          </a:p>
          <a:p>
            <a:pPr algn="ctr" rtl="1">
              <a:buFont typeface="Arial" panose="020B0604020202020204" pitchFamily="34" charset="0"/>
              <a:buChar char="•"/>
            </a:pPr>
            <a:r>
              <a:rPr lang="fa-IR" b="1" dirty="0" smtClean="0">
                <a:effectLst>
                  <a:outerShdw blurRad="50800" dist="38100" algn="tr" rotWithShape="0">
                    <a:prstClr val="black">
                      <a:alpha val="40000"/>
                    </a:prstClr>
                  </a:outerShdw>
                </a:effectLst>
                <a:cs typeface="B Davat" pitchFamily="2" charset="-78"/>
              </a:rPr>
              <a:t>سازماندهی اطلاعات در نرم افزار </a:t>
            </a:r>
          </a:p>
          <a:p>
            <a:pPr algn="ctr" rtl="1">
              <a:buFont typeface="Arial" panose="020B0604020202020204" pitchFamily="34" charset="0"/>
              <a:buChar char="•"/>
            </a:pPr>
            <a:r>
              <a:rPr lang="fa-IR" b="1" dirty="0" smtClean="0">
                <a:effectLst>
                  <a:outerShdw blurRad="50800" dist="38100" algn="tr" rotWithShape="0">
                    <a:prstClr val="black">
                      <a:alpha val="40000"/>
                    </a:prstClr>
                  </a:outerShdw>
                </a:effectLst>
                <a:cs typeface="B Davat" pitchFamily="2" charset="-78"/>
              </a:rPr>
              <a:t>فراخوانی استنادها در </a:t>
            </a:r>
            <a:r>
              <a:rPr lang="en-US" b="1" dirty="0" smtClean="0">
                <a:effectLst>
                  <a:outerShdw blurRad="50800" dist="38100" algn="tr" rotWithShape="0">
                    <a:prstClr val="black">
                      <a:alpha val="40000"/>
                    </a:prstClr>
                  </a:outerShdw>
                </a:effectLst>
                <a:cs typeface="B Davat" pitchFamily="2" charset="-78"/>
              </a:rPr>
              <a:t>Word</a:t>
            </a:r>
            <a:endParaRPr lang="fa-IR" b="1" dirty="0" smtClean="0">
              <a:effectLst>
                <a:outerShdw blurRad="50800" dist="38100" algn="tr" rotWithShape="0">
                  <a:prstClr val="black">
                    <a:alpha val="40000"/>
                  </a:prstClr>
                </a:outerShdw>
              </a:effectLst>
              <a:cs typeface="B Davat"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lide(fromBottom)">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slide(fromBottom)">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slide(fromBottom)">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slide(fromBottom)">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slide(fromBottom)">
                                      <p:cBhvr>
                                        <p:cTn id="27" dur="500"/>
                                        <p:tgtEl>
                                          <p:spTgt spid="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slide(fromBottom)">
                                      <p:cBhvr>
                                        <p:cTn id="3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fa-IR" dirty="0" smtClean="0"/>
              <a:t>استناد دهی ،اهمیت و ضرورت آن</a:t>
            </a:r>
            <a:endParaRPr lang="en-US" dirty="0"/>
          </a:p>
        </p:txBody>
      </p:sp>
      <p:sp>
        <p:nvSpPr>
          <p:cNvPr id="2" name="Content Placeholder 1"/>
          <p:cNvSpPr>
            <a:spLocks noGrp="1"/>
          </p:cNvSpPr>
          <p:nvPr>
            <p:ph sz="quarter" idx="1"/>
          </p:nvPr>
        </p:nvSpPr>
        <p:spPr>
          <a:xfrm>
            <a:off x="457200" y="1268760"/>
            <a:ext cx="8229600" cy="5184576"/>
          </a:xfrm>
        </p:spPr>
        <p:txBody>
          <a:bodyPr>
            <a:normAutofit fontScale="70000" lnSpcReduction="20000"/>
          </a:bodyPr>
          <a:lstStyle/>
          <a:p>
            <a:pPr algn="just" rtl="1">
              <a:lnSpc>
                <a:spcPct val="150000"/>
              </a:lnSpc>
            </a:pPr>
            <a:r>
              <a:rPr lang="fa-IR" sz="2800" dirty="0">
                <a:solidFill>
                  <a:srgbClr val="002060"/>
                </a:solidFill>
                <a:cs typeface="B Nazanin" pitchFamily="2" charset="-78"/>
              </a:rPr>
              <a:t>استناد کردن، عمل ارجاع به کار نویسندگان دیگر،در قسمتی از متن خود </a:t>
            </a:r>
            <a:r>
              <a:rPr lang="fa-IR" sz="2800" dirty="0" smtClean="0">
                <a:solidFill>
                  <a:srgbClr val="002060"/>
                </a:solidFill>
                <a:cs typeface="B Nazanin" pitchFamily="2" charset="-78"/>
              </a:rPr>
              <a:t>است. </a:t>
            </a:r>
            <a:r>
              <a:rPr lang="fa-IR" sz="2800" dirty="0">
                <a:solidFill>
                  <a:srgbClr val="002060"/>
                </a:solidFill>
                <a:cs typeface="B Nazanin" pitchFamily="2" charset="-78"/>
              </a:rPr>
              <a:t>هر استنادی مستلزم یک رفرنس در پایان کار می باشد. علل دیگر استناد و رفرنس دادن صحیح عبارتند از :</a:t>
            </a:r>
          </a:p>
          <a:p>
            <a:pPr algn="just" rtl="1">
              <a:lnSpc>
                <a:spcPct val="150000"/>
              </a:lnSpc>
            </a:pPr>
            <a:endParaRPr lang="en-US" sz="2800" dirty="0">
              <a:solidFill>
                <a:srgbClr val="002060"/>
              </a:solidFill>
              <a:cs typeface="B Nazanin" pitchFamily="2" charset="-78"/>
            </a:endParaRPr>
          </a:p>
          <a:p>
            <a:pPr algn="just" rtl="1">
              <a:lnSpc>
                <a:spcPct val="150000"/>
              </a:lnSpc>
            </a:pPr>
            <a:r>
              <a:rPr lang="fa-IR" sz="2800" dirty="0" smtClean="0">
                <a:cs typeface="B Nazanin" pitchFamily="2" charset="-78"/>
              </a:rPr>
              <a:t>دسترسی </a:t>
            </a:r>
            <a:r>
              <a:rPr lang="fa-IR" sz="2800" dirty="0">
                <a:cs typeface="B Nazanin" pitchFamily="2" charset="-78"/>
              </a:rPr>
              <a:t>به ﻓﻬﺮﺳﺖ ﻣﻨﺎﺑﻊ‌ ﻣﻮﺭﺩ ﺍﺳﺘﻨﺎﺩ در پایان متن </a:t>
            </a:r>
          </a:p>
          <a:p>
            <a:pPr algn="just" rtl="1">
              <a:lnSpc>
                <a:spcPct val="150000"/>
              </a:lnSpc>
            </a:pPr>
            <a:r>
              <a:rPr lang="fa-IR" sz="2800" dirty="0">
                <a:cs typeface="B Nazanin" pitchFamily="2" charset="-78"/>
              </a:rPr>
              <a:t>ﻫﺪﺍﻳﺖ ﻣﺨﺎﻃﺒﺎﻥ ﺑﻪ منشاء ﺍﺻﻠﻲ ﺍﻧﺪﻳﺸﻪ‌ﻫﺎ، ﻳﺎﻓﺘﻪ‌ﻫﺎ ﻭ ﺩﺍﺩﻩ‌ﻫﺎﻱ ﺍﺭﺍﺋﻪ ﺷﺪﻩ ﺩﺭ ﻣﺘﻦ ﺍﺻﻠﻲ </a:t>
            </a:r>
          </a:p>
          <a:p>
            <a:pPr algn="just" rtl="1">
              <a:lnSpc>
                <a:spcPct val="150000"/>
              </a:lnSpc>
            </a:pPr>
            <a:r>
              <a:rPr lang="fa-IR" sz="2800" dirty="0">
                <a:cs typeface="B Nazanin" pitchFamily="2" charset="-78"/>
              </a:rPr>
              <a:t>روشن‌تر شدن مطلب برای نویسنده و آگاهی بیشتر مخاطب</a:t>
            </a:r>
            <a:endParaRPr lang="en-US" sz="2800" dirty="0">
              <a:cs typeface="B Nazanin" pitchFamily="2" charset="-78"/>
            </a:endParaRPr>
          </a:p>
          <a:p>
            <a:pPr algn="just" rtl="1">
              <a:lnSpc>
                <a:spcPct val="150000"/>
              </a:lnSpc>
            </a:pPr>
            <a:r>
              <a:rPr lang="fa-IR" sz="2800" dirty="0">
                <a:cs typeface="B Nazanin" pitchFamily="2" charset="-78"/>
              </a:rPr>
              <a:t>اعتباربخشی به اثر تالیفی و تحقیقی </a:t>
            </a:r>
          </a:p>
          <a:p>
            <a:pPr algn="just" rtl="1">
              <a:lnSpc>
                <a:spcPct val="150000"/>
              </a:lnSpc>
            </a:pPr>
            <a:r>
              <a:rPr lang="fa-IR" sz="2800" dirty="0">
                <a:cs typeface="B Nazanin" pitchFamily="2" charset="-78"/>
              </a:rPr>
              <a:t>جلوه ای از امانت‌داری مولف را به تصویر می‌کشد و درواقع نمادی از اخلاق پژوهش است.</a:t>
            </a:r>
          </a:p>
          <a:p>
            <a:pPr algn="r" rtl="1">
              <a:lnSpc>
                <a:spcPct val="150000"/>
              </a:lnSpc>
            </a:pPr>
            <a:r>
              <a:rPr lang="fa-IR" sz="2800" dirty="0">
                <a:cs typeface="B Nazanin" pitchFamily="2" charset="-78"/>
              </a:rPr>
              <a:t>دسترسی آسان  و  به اعتبار داده‌ها آسيبي نمي‌رسانند .</a:t>
            </a:r>
          </a:p>
          <a:p>
            <a:pPr algn="r" rtl="1">
              <a:lnSpc>
                <a:spcPct val="150000"/>
              </a:lnSpc>
            </a:pPr>
            <a:r>
              <a:rPr lang="fa-IR" sz="2800" dirty="0">
                <a:cs typeface="B Nazanin" pitchFamily="2" charset="-78"/>
              </a:rPr>
              <a:t>مطالعه استنادي يا تحليل استنادي از جمله كاربردهاي استناد است كه رابطه‌ی ميان مدرك استناد كننده و مدرك استناد شده را بررسي مي‌كند و به مطالعه قواعد حاكم بر اين رابطه مي‌پردازد</a:t>
            </a:r>
            <a:endParaRPr lang="en-US" dirty="0"/>
          </a:p>
        </p:txBody>
      </p:sp>
    </p:spTree>
    <p:extLst>
      <p:ext uri="{BB962C8B-B14F-4D97-AF65-F5344CB8AC3E}">
        <p14:creationId xmlns:p14="http://schemas.microsoft.com/office/powerpoint/2010/main" val="289517791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76672"/>
            <a:ext cx="7467600" cy="648072"/>
          </a:xfrm>
        </p:spPr>
        <p:txBody>
          <a:bodyPr/>
          <a:lstStyle/>
          <a:p>
            <a:pPr algn="ctr"/>
            <a:r>
              <a:rPr lang="fa-IR" dirty="0">
                <a:cs typeface="B Nazanin" pitchFamily="2" charset="-78"/>
              </a:rPr>
              <a:t>شیوه‌های استناددهی استاندارد رایج </a:t>
            </a:r>
            <a:endParaRPr lang="en-US" dirty="0"/>
          </a:p>
        </p:txBody>
      </p:sp>
      <p:sp>
        <p:nvSpPr>
          <p:cNvPr id="2" name="Content Placeholder 1"/>
          <p:cNvSpPr>
            <a:spLocks noGrp="1"/>
          </p:cNvSpPr>
          <p:nvPr>
            <p:ph sz="quarter" idx="1"/>
          </p:nvPr>
        </p:nvSpPr>
        <p:spPr>
          <a:xfrm>
            <a:off x="457200" y="1124744"/>
            <a:ext cx="8229600" cy="5544616"/>
          </a:xfrm>
        </p:spPr>
        <p:txBody>
          <a:bodyPr>
            <a:normAutofit fontScale="62500" lnSpcReduction="20000"/>
          </a:bodyPr>
          <a:lstStyle/>
          <a:p>
            <a:pPr algn="just" rtl="1">
              <a:lnSpc>
                <a:spcPct val="200000"/>
              </a:lnSpc>
              <a:defRPr/>
            </a:pPr>
            <a:r>
              <a:rPr lang="fa-IR" sz="2800" b="1" dirty="0">
                <a:cs typeface="B Nazanin" pitchFamily="2" charset="-78"/>
              </a:rPr>
              <a:t>شیوه‌نامه انجمن روانشناسی آمریکا (</a:t>
            </a:r>
            <a:r>
              <a:rPr lang="en-US" sz="2800" b="1" dirty="0">
                <a:latin typeface="Arial" pitchFamily="34" charset="0"/>
                <a:cs typeface="Arial" pitchFamily="34" charset="0"/>
              </a:rPr>
              <a:t>APA</a:t>
            </a:r>
            <a:r>
              <a:rPr lang="fa-IR" sz="2800" b="1" dirty="0">
                <a:cs typeface="B Nazanin" pitchFamily="2" charset="-78"/>
              </a:rPr>
              <a:t>):</a:t>
            </a:r>
          </a:p>
          <a:p>
            <a:pPr marL="0" indent="0" algn="r" rtl="1">
              <a:buFontTx/>
              <a:buNone/>
              <a:defRPr/>
            </a:pPr>
            <a:r>
              <a:rPr lang="ar-SA" sz="2800" dirty="0"/>
              <a:t>شیوه­نامه «ای. پی. ای» یکی از مهم ترین شیوه­نامه­ها در نظام‌های استنادی نویسنده – تاریخ است. در استناد به نوشته­های علمی به ویژه در حوزه­های علوم اجتماعی استفاده می­شود. </a:t>
            </a:r>
            <a:endParaRPr lang="en-US" sz="2800" dirty="0"/>
          </a:p>
          <a:p>
            <a:pPr algn="just" rtl="1">
              <a:lnSpc>
                <a:spcPct val="200000"/>
              </a:lnSpc>
              <a:defRPr/>
            </a:pPr>
            <a:r>
              <a:rPr lang="fa-IR" sz="2800" b="1" dirty="0">
                <a:cs typeface="B Nazanin" pitchFamily="2" charset="-78"/>
              </a:rPr>
              <a:t>شیوه‌نامه شیکاگو:</a:t>
            </a:r>
          </a:p>
          <a:p>
            <a:pPr marL="0" indent="0" algn="just" rtl="1">
              <a:lnSpc>
                <a:spcPct val="200000"/>
              </a:lnSpc>
              <a:buFontTx/>
              <a:buNone/>
              <a:defRPr/>
            </a:pPr>
            <a:r>
              <a:rPr lang="ar-SA" sz="2800" dirty="0"/>
              <a:t>روش قدمتی یک صد ساله دارد و پانزدهمین ویرایش آن در سال 2003 مورد بازبینی قرار گرفت </a:t>
            </a:r>
            <a:r>
              <a:rPr lang="fa-IR" sz="2800" dirty="0"/>
              <a:t>.</a:t>
            </a:r>
            <a:endParaRPr lang="fa-IR" sz="2800" dirty="0">
              <a:cs typeface="B Nazanin" pitchFamily="2" charset="-78"/>
            </a:endParaRPr>
          </a:p>
          <a:p>
            <a:pPr algn="just" rtl="1">
              <a:lnSpc>
                <a:spcPct val="200000"/>
              </a:lnSpc>
              <a:defRPr/>
            </a:pPr>
            <a:r>
              <a:rPr lang="fa-IR" sz="2800" b="1" dirty="0">
                <a:cs typeface="B Nazanin" pitchFamily="2" charset="-78"/>
              </a:rPr>
              <a:t>شیوه‌نامه ونکوور:</a:t>
            </a:r>
          </a:p>
          <a:p>
            <a:pPr marL="0" indent="0" algn="just" rtl="1">
              <a:lnSpc>
                <a:spcPct val="200000"/>
              </a:lnSpc>
              <a:buFontTx/>
              <a:buNone/>
              <a:defRPr/>
            </a:pPr>
            <a:r>
              <a:rPr lang="ar-SA" sz="2800" dirty="0"/>
              <a:t>ﺷﯿﻮه اﺳﺘﻨﺎد وﻧﮑﻮور، ﻣﺒﺘﻨﯽ ﺑﺮ ﻧﻈﺎم ﺗﻮاﻟﯽ اﺳﺘﻨﺎد اﺳﺖ. ﻣﻄﺎﺑﻖ اﯾﻦ ﺷﯿﻮه ﻗﺎﻋﺪه ﮐﻠﯽ ﺑﺮاي اﺳـﺘﻨﺎد در ﻣـﺘﻦ اﯾـﻦ اﺳـﺖ ﮐـﻪ ﻣﻨﺎﺑﻊ ﺑﻪﺗﺮﺗﯿﺐ اﺳﺘﻨﺎد، ﺑﺎ اﺳﺘﻔﺎده از اﻋﺪاد، در داﺧﻞ ﭘﺮاﻧﺘﺰ، ﯾﺎ ﮐﺮوﺷﻪ، ﯾﺎ ﺑﻪﺻﻮرت پانویس  ﺷﻤﺎرهﮔﺬاري ﺷﻮﻧﺪ. </a:t>
            </a:r>
            <a:endParaRPr lang="fa-IR" sz="2800" dirty="0" smtClean="0"/>
          </a:p>
          <a:p>
            <a:pPr marL="0" indent="0" algn="just" rtl="1">
              <a:lnSpc>
                <a:spcPct val="200000"/>
              </a:lnSpc>
              <a:buFontTx/>
              <a:buNone/>
              <a:defRPr/>
            </a:pPr>
            <a:r>
              <a:rPr lang="fa-IR" sz="2800" dirty="0" smtClean="0">
                <a:cs typeface="B Nazanin" pitchFamily="2" charset="-78"/>
              </a:rPr>
              <a:t>	</a:t>
            </a:r>
            <a:r>
              <a:rPr lang="fa-IR" sz="2800" b="1" dirty="0" smtClean="0">
                <a:cs typeface="B Nazanin" pitchFamily="2" charset="-78"/>
              </a:rPr>
              <a:t>شیوه نامه تورابیان </a:t>
            </a:r>
          </a:p>
          <a:p>
            <a:pPr marL="0" indent="0" algn="just" rtl="1">
              <a:lnSpc>
                <a:spcPct val="200000"/>
              </a:lnSpc>
              <a:buFontTx/>
              <a:buNone/>
              <a:defRPr/>
            </a:pPr>
            <a:r>
              <a:rPr lang="fa-IR" sz="2800" b="1" dirty="0" smtClean="0">
                <a:cs typeface="B Nazanin" pitchFamily="2" charset="-78"/>
              </a:rPr>
              <a:t>	شیوه نامه هاروارد و .......</a:t>
            </a:r>
            <a:endParaRPr lang="fa-IR" sz="2800" b="1" dirty="0">
              <a:cs typeface="B Nazanin" pitchFamily="2" charset="-78"/>
            </a:endParaRPr>
          </a:p>
          <a:p>
            <a:endParaRPr lang="en-US" dirty="0"/>
          </a:p>
        </p:txBody>
      </p:sp>
    </p:spTree>
    <p:extLst>
      <p:ext uri="{BB962C8B-B14F-4D97-AF65-F5344CB8AC3E}">
        <p14:creationId xmlns:p14="http://schemas.microsoft.com/office/powerpoint/2010/main" val="396491126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fa-IR" dirty="0">
                <a:cs typeface="B Nazanin" pitchFamily="2" charset="-78"/>
              </a:rPr>
              <a:t>لزوم استفاده از نرم‌افزارهای استناددهی</a:t>
            </a:r>
            <a:endParaRPr lang="en-US" dirty="0"/>
          </a:p>
        </p:txBody>
      </p:sp>
      <p:sp>
        <p:nvSpPr>
          <p:cNvPr id="2" name="Content Placeholder 1"/>
          <p:cNvSpPr>
            <a:spLocks noGrp="1"/>
          </p:cNvSpPr>
          <p:nvPr>
            <p:ph sz="quarter" idx="1"/>
          </p:nvPr>
        </p:nvSpPr>
        <p:spPr/>
        <p:txBody>
          <a:bodyPr>
            <a:normAutofit fontScale="92500"/>
          </a:bodyPr>
          <a:lstStyle/>
          <a:p>
            <a:pPr algn="just" rtl="1">
              <a:lnSpc>
                <a:spcPct val="200000"/>
              </a:lnSpc>
            </a:pPr>
            <a:r>
              <a:rPr lang="fa-IR" sz="2400" dirty="0">
                <a:cs typeface="B Nazanin" pitchFamily="2" charset="-78"/>
              </a:rPr>
              <a:t>نرم‌افزارهای مدیریت استناددهی، سه کاربرد عمده را ارائه می‌دهند:</a:t>
            </a:r>
            <a:endParaRPr lang="en-US" sz="2400" dirty="0">
              <a:cs typeface="B Nazanin" pitchFamily="2" charset="-78"/>
            </a:endParaRPr>
          </a:p>
          <a:p>
            <a:pPr lvl="1" algn="just" rtl="1">
              <a:lnSpc>
                <a:spcPct val="200000"/>
              </a:lnSpc>
              <a:buFont typeface="Wingdings" pitchFamily="2" charset="2"/>
              <a:buChar char="ü"/>
            </a:pPr>
            <a:r>
              <a:rPr lang="fa-IR" sz="2400" dirty="0">
                <a:cs typeface="B Nazanin" pitchFamily="2" charset="-78"/>
              </a:rPr>
              <a:t>ذخیره کردن لیست مراجع مورد استفاده در یک تحقیق، در کتابخانه‌ای جدای از متن مقاله</a:t>
            </a:r>
          </a:p>
          <a:p>
            <a:pPr lvl="1" algn="just" rtl="1">
              <a:lnSpc>
                <a:spcPct val="200000"/>
              </a:lnSpc>
              <a:buFont typeface="Wingdings" pitchFamily="2" charset="2"/>
              <a:buChar char="ü"/>
            </a:pPr>
            <a:r>
              <a:rPr lang="fa-IR" sz="2400" dirty="0">
                <a:cs typeface="B Nazanin" pitchFamily="2" charset="-78"/>
              </a:rPr>
              <a:t>وارد کردن استنادها و کتابشناسی بااستفاده از شیوه‌های تعیین شده در متن</a:t>
            </a:r>
          </a:p>
          <a:p>
            <a:pPr lvl="1" algn="just" rtl="1">
              <a:lnSpc>
                <a:spcPct val="200000"/>
              </a:lnSpc>
              <a:buFont typeface="Wingdings" pitchFamily="2" charset="2"/>
              <a:buChar char="ü"/>
            </a:pPr>
            <a:r>
              <a:rPr lang="fa-IR" sz="2400" dirty="0">
                <a:cs typeface="B Nazanin" pitchFamily="2" charset="-78"/>
              </a:rPr>
              <a:t>مرتب کردن اطلاعاتی که یک محقق در طی سازماندهی دانش در طول پژوهش خود به دست می‌آورد و یا با آن برخورد می‌کند.</a:t>
            </a:r>
          </a:p>
          <a:p>
            <a:endParaRPr lang="en-US" dirty="0"/>
          </a:p>
        </p:txBody>
      </p:sp>
    </p:spTree>
    <p:extLst>
      <p:ext uri="{BB962C8B-B14F-4D97-AF65-F5344CB8AC3E}">
        <p14:creationId xmlns:p14="http://schemas.microsoft.com/office/powerpoint/2010/main" val="235219068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rtl="1"/>
            <a:r>
              <a:rPr lang="fa-IR" dirty="0">
                <a:effectLst>
                  <a:outerShdw blurRad="50800" dist="38100" algn="tr" rotWithShape="0">
                    <a:prstClr val="black">
                      <a:alpha val="40000"/>
                    </a:prstClr>
                  </a:outerShdw>
                </a:effectLst>
                <a:cs typeface="B Davat" pitchFamily="2" charset="-78"/>
              </a:rPr>
              <a:t>انواع نرم افزارهای استناددهی </a:t>
            </a:r>
          </a:p>
        </p:txBody>
      </p:sp>
      <p:sp>
        <p:nvSpPr>
          <p:cNvPr id="2" name="Content Placeholder 1"/>
          <p:cNvSpPr>
            <a:spLocks noGrp="1"/>
          </p:cNvSpPr>
          <p:nvPr>
            <p:ph sz="quarter" idx="1"/>
          </p:nvPr>
        </p:nvSpPr>
        <p:spPr/>
        <p:txBody>
          <a:bodyPr/>
          <a:lstStyle/>
          <a:p>
            <a:r>
              <a:rPr lang="en-US" b="1" dirty="0" err="1" smtClean="0">
                <a:solidFill>
                  <a:srgbClr val="C00000"/>
                </a:solidFill>
                <a:effectLst>
                  <a:outerShdw blurRad="38100" dist="38100" dir="2700000" algn="tl">
                    <a:srgbClr val="000000">
                      <a:alpha val="43137"/>
                    </a:srgbClr>
                  </a:outerShdw>
                </a:effectLst>
              </a:rPr>
              <a:t>Z</a:t>
            </a:r>
            <a:r>
              <a:rPr lang="en-US" b="1" dirty="0" err="1" smtClean="0">
                <a:effectLst>
                  <a:outerShdw blurRad="38100" dist="38100" dir="2700000" algn="tl">
                    <a:srgbClr val="000000">
                      <a:alpha val="43137"/>
                    </a:srgbClr>
                  </a:outerShdw>
                </a:effectLst>
              </a:rPr>
              <a:t>otero</a:t>
            </a:r>
            <a:endParaRPr lang="fa-IR" b="1" dirty="0" smtClean="0">
              <a:effectLst>
                <a:outerShdw blurRad="38100" dist="38100" dir="2700000" algn="tl">
                  <a:srgbClr val="000000">
                    <a:alpha val="43137"/>
                  </a:srgbClr>
                </a:outerShdw>
              </a:effectLst>
            </a:endParaRPr>
          </a:p>
          <a:p>
            <a:r>
              <a:rPr lang="en-US" dirty="0" err="1" smtClean="0"/>
              <a:t>Refrence</a:t>
            </a:r>
            <a:r>
              <a:rPr lang="en-US" dirty="0" smtClean="0"/>
              <a:t> manager</a:t>
            </a:r>
          </a:p>
          <a:p>
            <a:r>
              <a:rPr lang="en-US" dirty="0" err="1" smtClean="0"/>
              <a:t>Mendeley</a:t>
            </a:r>
            <a:endParaRPr lang="en-US" dirty="0" smtClean="0"/>
          </a:p>
          <a:p>
            <a:r>
              <a:rPr lang="en-US" dirty="0" err="1" smtClean="0"/>
              <a:t>Refworks</a:t>
            </a:r>
            <a:endParaRPr lang="en-US" dirty="0" smtClean="0"/>
          </a:p>
          <a:p>
            <a:r>
              <a:rPr lang="en-US" dirty="0" smtClean="0"/>
              <a:t>papers</a:t>
            </a:r>
            <a:endParaRPr lang="en-US" dirty="0"/>
          </a:p>
        </p:txBody>
      </p:sp>
      <p:pic>
        <p:nvPicPr>
          <p:cNvPr id="4" name="Picture 3" descr="خان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005064"/>
            <a:ext cx="15335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463398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860</TotalTime>
  <Words>1516</Words>
  <Application>Microsoft Office PowerPoint</Application>
  <PresentationFormat>On-screen Show (4:3)</PresentationFormat>
  <Paragraphs>124</Paragraphs>
  <Slides>30</Slides>
  <Notes>1</Notes>
  <HiddenSlides>1</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B Davat</vt:lpstr>
      <vt:lpstr>B Nazanin</vt:lpstr>
      <vt:lpstr>B Titr</vt:lpstr>
      <vt:lpstr>B Yekan</vt:lpstr>
      <vt:lpstr>Calibri</vt:lpstr>
      <vt:lpstr>Century Schoolbook</vt:lpstr>
      <vt:lpstr>Times New Roman</vt:lpstr>
      <vt:lpstr>Wingdings</vt:lpstr>
      <vt:lpstr>Wingdings 2</vt:lpstr>
      <vt:lpstr>Zar</vt:lpstr>
      <vt:lpstr>Oriel</vt:lpstr>
      <vt:lpstr>از بین هزاران نامت لطیف را دوست تر می دارم  یا لطیف </vt:lpstr>
      <vt:lpstr>آشنایی با  نرم افزار  ENDNOTE فاطمه هراتیان مسئول آموزش و ارتبات کتابخانه مرکزی </vt:lpstr>
      <vt:lpstr> چیست ؟ EndNote </vt:lpstr>
      <vt:lpstr>اصطلاحات رايج در EndNote</vt:lpstr>
      <vt:lpstr>برنامه كارگاه آموزشي  </vt:lpstr>
      <vt:lpstr>استناد دهی ،اهمیت و ضرورت آن</vt:lpstr>
      <vt:lpstr>شیوه‌های استناددهی استاندارد رایج </vt:lpstr>
      <vt:lpstr>لزوم استفاده از نرم‌افزارهای استناددهی</vt:lpstr>
      <vt:lpstr>انواع نرم افزارهای استناددهی </vt:lpstr>
      <vt:lpstr>وب سایت کتابخانه مرکزی گذرگاه اطلاعاتی </vt:lpstr>
      <vt:lpstr>مراحل نصب نرم افزار </vt:lpstr>
      <vt:lpstr>از ftp دانشگاه پوشه office را باز کنید</vt:lpstr>
      <vt:lpstr>PowerPoint Presentation</vt:lpstr>
      <vt:lpstr>به محض نصب یک آیکن درWord به نام EndNotex8  اضافه و ابزاراندنوت در آن قرا می گیرد.  </vt:lpstr>
      <vt:lpstr>مراحل ایجاد کتابخانه :  شما همچنين مي‌توانيد براي ايجاد Library جديد از منوي File/ New واقع در نوار ابزار بالاي برنامه EndNote استفاده نماييد و سپس نام و محل ذخیره شدن را مشخص وبر روی دکمه Save  کلیک نمائید.   </vt:lpstr>
      <vt:lpstr>گامهای مهم در انجام کار با این نرم افزار </vt:lpstr>
      <vt:lpstr>روش‌هاي ورود منابع به برنامه</vt:lpstr>
      <vt:lpstr>روش‌هاي ورود منابع به برنامه-ادامه </vt:lpstr>
      <vt:lpstr>PowerPoint Presentation</vt:lpstr>
      <vt:lpstr>روش‌هاي ورود منابع به برنامه – ورود اطلاعات از پایگاههای اطلاعاتی (مثال Elsevier)</vt:lpstr>
      <vt:lpstr>روش‌هاي ورود منابع به برنامه</vt:lpstr>
      <vt:lpstr>تنظیمات لازم برای وارد کرد کردن اطلاعات از Google Schoolar </vt:lpstr>
      <vt:lpstr>روش‌هاي ورود منابع به برنامه از طریق موتور جستجو</vt:lpstr>
      <vt:lpstr>سازماندهی رکوردها در کتابخانه :  با توجه که ممکن است تعداد رکوردها می توان آنها را در گروههای مختلف دسته بندی کرد تا باز یابی آنها راحت انجام شود. این کار با استفاده از گزینه Groups   امکانپذیر است.</vt:lpstr>
      <vt:lpstr>سازماندهی منابع: حذف رکورد و جابجایی رکوردها در داخل پوشه ها </vt:lpstr>
      <vt:lpstr>نحوه ورود منابع از طريق EndNote به Word</vt:lpstr>
      <vt:lpstr>نحوه ورود منابع از طريق EndNote به Word</vt:lpstr>
      <vt:lpstr>PowerPoint Presentation</vt:lpstr>
      <vt:lpstr>وب سایت کتابخانه مرکزی گذرگاه اطلاعاتی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haratian</cp:lastModifiedBy>
  <cp:revision>94</cp:revision>
  <dcterms:created xsi:type="dcterms:W3CDTF">2011-10-29T07:39:31Z</dcterms:created>
  <dcterms:modified xsi:type="dcterms:W3CDTF">2017-12-13T09:56:32Z</dcterms:modified>
</cp:coreProperties>
</file>